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5" r:id="rId4"/>
    <p:sldId id="258" r:id="rId5"/>
    <p:sldId id="271" r:id="rId6"/>
    <p:sldId id="260" r:id="rId7"/>
    <p:sldId id="259" r:id="rId8"/>
    <p:sldId id="267" r:id="rId9"/>
    <p:sldId id="268" r:id="rId10"/>
    <p:sldId id="276" r:id="rId11"/>
    <p:sldId id="311" r:id="rId12"/>
    <p:sldId id="312" r:id="rId13"/>
    <p:sldId id="282" r:id="rId14"/>
    <p:sldId id="283" r:id="rId15"/>
    <p:sldId id="278" r:id="rId16"/>
    <p:sldId id="286" r:id="rId17"/>
    <p:sldId id="287" r:id="rId18"/>
    <p:sldId id="324" r:id="rId19"/>
    <p:sldId id="288" r:id="rId20"/>
    <p:sldId id="307" r:id="rId21"/>
    <p:sldId id="308" r:id="rId22"/>
    <p:sldId id="320" r:id="rId23"/>
    <p:sldId id="289" r:id="rId24"/>
    <p:sldId id="305" r:id="rId25"/>
    <p:sldId id="291" r:id="rId26"/>
    <p:sldId id="322" r:id="rId27"/>
    <p:sldId id="314" r:id="rId28"/>
    <p:sldId id="292" r:id="rId29"/>
    <p:sldId id="316" r:id="rId30"/>
    <p:sldId id="294" r:id="rId31"/>
    <p:sldId id="300" r:id="rId32"/>
    <p:sldId id="323" r:id="rId33"/>
    <p:sldId id="293" r:id="rId34"/>
    <p:sldId id="303" r:id="rId35"/>
    <p:sldId id="321" r:id="rId36"/>
    <p:sldId id="290" r:id="rId37"/>
    <p:sldId id="304" r:id="rId38"/>
    <p:sldId id="318" r:id="rId39"/>
    <p:sldId id="295" r:id="rId40"/>
    <p:sldId id="302" r:id="rId41"/>
    <p:sldId id="306" r:id="rId42"/>
    <p:sldId id="281" r:id="rId43"/>
    <p:sldId id="262" r:id="rId44"/>
    <p:sldId id="28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274" autoAdjust="0"/>
  </p:normalViewPr>
  <p:slideViewPr>
    <p:cSldViewPr snapToGrid="0">
      <p:cViewPr varScale="1">
        <p:scale>
          <a:sx n="81" d="100"/>
          <a:sy n="81"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9CD1-94C7-7CBB-8E63-B79020A0E0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81A34F-5ED8-1586-EA87-EEEF37FFA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DD26F84-4B63-7A73-23D7-B1A5531388F5}"/>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5" name="Footer Placeholder 4">
            <a:extLst>
              <a:ext uri="{FF2B5EF4-FFF2-40B4-BE49-F238E27FC236}">
                <a16:creationId xmlns:a16="http://schemas.microsoft.com/office/drawing/2014/main" id="{14F6B089-95E0-6150-A9E4-E6FB58B8F9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13977D-3651-4382-19E8-72914B2E0EA9}"/>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033116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F71B5-EE06-8827-F043-0CE276810D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F0B0A1-19C6-62C3-999E-EEDC896A3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57256D-A88D-79CC-8504-70BDD64BF0C1}"/>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5" name="Footer Placeholder 4">
            <a:extLst>
              <a:ext uri="{FF2B5EF4-FFF2-40B4-BE49-F238E27FC236}">
                <a16:creationId xmlns:a16="http://schemas.microsoft.com/office/drawing/2014/main" id="{ED5592AF-3336-045D-6FCD-4E938362DE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429542-50A8-98D5-3BE4-BDB29B06D63B}"/>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355238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F37E4-7A0D-255C-AF81-2C901CAD14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3D1942-7382-48FD-C6AD-67AE5DC118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A64C06-DFF7-DD22-4A7A-988BD5A2DA80}"/>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5" name="Footer Placeholder 4">
            <a:extLst>
              <a:ext uri="{FF2B5EF4-FFF2-40B4-BE49-F238E27FC236}">
                <a16:creationId xmlns:a16="http://schemas.microsoft.com/office/drawing/2014/main" id="{72BD20A9-6590-29B7-27FB-26F5E1F15F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261412-F4E5-8E7D-0DE5-904783B2D1D9}"/>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129821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9797-C2E5-2E5B-AB49-E94DEB634E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0BA0E5-39D9-FCDD-B705-05BFCC5C02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0BA839-B4C9-6C4A-3C73-7B497EE93C8D}"/>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5" name="Footer Placeholder 4">
            <a:extLst>
              <a:ext uri="{FF2B5EF4-FFF2-40B4-BE49-F238E27FC236}">
                <a16:creationId xmlns:a16="http://schemas.microsoft.com/office/drawing/2014/main" id="{065B8A97-6D9F-3351-F511-2339271235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4822E9-61D7-9379-22D9-5F796ED6313D}"/>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411774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B6E3-500C-A994-5AD2-54586D2007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152CC1-8897-BDD3-5357-BC9580A63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074DC7-1B44-F254-0898-D3B7B7D797F6}"/>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5" name="Footer Placeholder 4">
            <a:extLst>
              <a:ext uri="{FF2B5EF4-FFF2-40B4-BE49-F238E27FC236}">
                <a16:creationId xmlns:a16="http://schemas.microsoft.com/office/drawing/2014/main" id="{DCBB8065-858B-285F-CF88-07C7E082DF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39460D-3FA1-5C1B-88AD-E8A86E73F4BA}"/>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1426049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AA6D-C353-04CF-B023-F7A8E24BF6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EC9043-49C5-9564-21DF-445C226907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7BFC1C-0FD8-5CBE-938C-90B9B206C3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4C48022-633E-7A92-A372-7B84FFA3D1B2}"/>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6" name="Footer Placeholder 5">
            <a:extLst>
              <a:ext uri="{FF2B5EF4-FFF2-40B4-BE49-F238E27FC236}">
                <a16:creationId xmlns:a16="http://schemas.microsoft.com/office/drawing/2014/main" id="{1D738834-809D-F838-FBA2-39F6EBF14A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61FEDC-F5ED-54AC-EC61-4D79DBC6D00C}"/>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619562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628B-8AF4-EFC6-7404-F2DF7470A9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8F6C2D-AEF6-5E64-F2E6-9FC0DCA78A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55F199-18B3-F0EC-3A66-B40A4241D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D2416E-CE9F-38A7-8B31-EDBE163740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0079A5-2675-2F59-CDA1-D0FE1E18E4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3A0181-BCB7-862B-36CA-BF4939119153}"/>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8" name="Footer Placeholder 7">
            <a:extLst>
              <a:ext uri="{FF2B5EF4-FFF2-40B4-BE49-F238E27FC236}">
                <a16:creationId xmlns:a16="http://schemas.microsoft.com/office/drawing/2014/main" id="{A89B85E4-E84D-6B86-79E6-B7D127B0741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CAD7AA0-A2A9-DD27-A0AD-85B6E6DE1130}"/>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55805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4EBB-0B47-5495-9D49-72FB24CB21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6E11A5-907C-B2F8-5898-27C49F586D91}"/>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4" name="Footer Placeholder 3">
            <a:extLst>
              <a:ext uri="{FF2B5EF4-FFF2-40B4-BE49-F238E27FC236}">
                <a16:creationId xmlns:a16="http://schemas.microsoft.com/office/drawing/2014/main" id="{FFE79201-581E-D2FA-1659-78AF015741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A952AEB-0F53-8560-0D6F-099DBFFD9C02}"/>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4239877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C30BD4-6452-087A-B7AB-F97B857EE581}"/>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3" name="Footer Placeholder 2">
            <a:extLst>
              <a:ext uri="{FF2B5EF4-FFF2-40B4-BE49-F238E27FC236}">
                <a16:creationId xmlns:a16="http://schemas.microsoft.com/office/drawing/2014/main" id="{241DD688-4388-DF7D-6EC9-A6C9E4B551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285592-7889-B070-256F-EE2A701F27FB}"/>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30433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CFA1-D90E-CB68-2E2B-EB10D82FE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5CC1-5063-F654-263E-E86508CD0A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641CD3-5751-84E2-F132-B00BBAFA8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EABC93-590F-0DE7-A6A9-3593DF1D3D7C}"/>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6" name="Footer Placeholder 5">
            <a:extLst>
              <a:ext uri="{FF2B5EF4-FFF2-40B4-BE49-F238E27FC236}">
                <a16:creationId xmlns:a16="http://schemas.microsoft.com/office/drawing/2014/main" id="{F21390AD-27F7-8B8D-9ED3-31E47B453F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3D1276-800A-9B3D-96FF-E647FA0522E4}"/>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3603907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FDB1-4827-1D8A-181D-E7EF92725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27B07BB-867E-0CB4-CA13-511C5796FB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C1AACBF-096A-88AC-D4DF-7C63475D6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8138A-50C3-2F5D-2ADC-09713CCF8B95}"/>
              </a:ext>
            </a:extLst>
          </p:cNvPr>
          <p:cNvSpPr>
            <a:spLocks noGrp="1"/>
          </p:cNvSpPr>
          <p:nvPr>
            <p:ph type="dt" sz="half" idx="10"/>
          </p:nvPr>
        </p:nvSpPr>
        <p:spPr/>
        <p:txBody>
          <a:bodyPr/>
          <a:lstStyle/>
          <a:p>
            <a:fld id="{A037C764-2525-43F0-AC5F-55A14CF58231}" type="datetimeFigureOut">
              <a:rPr lang="en-IN" smtClean="0"/>
              <a:t>28-07-2025</a:t>
            </a:fld>
            <a:endParaRPr lang="en-IN"/>
          </a:p>
        </p:txBody>
      </p:sp>
      <p:sp>
        <p:nvSpPr>
          <p:cNvPr id="6" name="Footer Placeholder 5">
            <a:extLst>
              <a:ext uri="{FF2B5EF4-FFF2-40B4-BE49-F238E27FC236}">
                <a16:creationId xmlns:a16="http://schemas.microsoft.com/office/drawing/2014/main" id="{6AC13DC8-3E36-0E43-2724-BEF5EB860C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71AE8E-9D75-B8A0-1894-7A81463DA8F4}"/>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587474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EBDF7-95C3-D1E8-1A3B-3F90947A77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0983EB-686F-8ADB-8B87-721A68BE9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62B2D5-5B17-293E-3821-F6132AD527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7C764-2525-43F0-AC5F-55A14CF58231}" type="datetimeFigureOut">
              <a:rPr lang="en-IN" smtClean="0"/>
              <a:t>28-07-2025</a:t>
            </a:fld>
            <a:endParaRPr lang="en-IN"/>
          </a:p>
        </p:txBody>
      </p:sp>
      <p:sp>
        <p:nvSpPr>
          <p:cNvPr id="5" name="Footer Placeholder 4">
            <a:extLst>
              <a:ext uri="{FF2B5EF4-FFF2-40B4-BE49-F238E27FC236}">
                <a16:creationId xmlns:a16="http://schemas.microsoft.com/office/drawing/2014/main" id="{1C74C0F5-80E4-3B61-7B12-43BAE322A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96F808-EE47-2556-3571-44CA0A45A4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36BAE-23A5-4714-9CD6-DFEAB2167789}" type="slidenum">
              <a:rPr lang="en-IN" smtClean="0"/>
              <a:t>‹#›</a:t>
            </a:fld>
            <a:endParaRPr lang="en-IN"/>
          </a:p>
        </p:txBody>
      </p:sp>
    </p:spTree>
    <p:extLst>
      <p:ext uri="{BB962C8B-B14F-4D97-AF65-F5344CB8AC3E}">
        <p14:creationId xmlns:p14="http://schemas.microsoft.com/office/powerpoint/2010/main" val="3931459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F8EC-DC2E-593E-0964-9A19A0E25838}"/>
              </a:ext>
            </a:extLst>
          </p:cNvPr>
          <p:cNvSpPr>
            <a:spLocks noGrp="1"/>
          </p:cNvSpPr>
          <p:nvPr>
            <p:ph type="ctrTitle"/>
          </p:nvPr>
        </p:nvSpPr>
        <p:spPr>
          <a:xfrm>
            <a:off x="1065229" y="1937083"/>
            <a:ext cx="10115211" cy="2342686"/>
          </a:xfrm>
        </p:spPr>
        <p:txBody>
          <a:bodyPr>
            <a:normAutofit fontScale="90000"/>
          </a:bodyPr>
          <a:lstStyle/>
          <a:p>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EPILEPTIC SEIZURE DETECTION</a:t>
            </a: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4845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B9DA-7CFC-7473-61C4-C90258E43279}"/>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Workflow:</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023" y="1312442"/>
            <a:ext cx="9167954" cy="4351338"/>
          </a:xfrm>
        </p:spPr>
      </p:pic>
    </p:spTree>
    <p:extLst>
      <p:ext uri="{BB962C8B-B14F-4D97-AF65-F5344CB8AC3E}">
        <p14:creationId xmlns:p14="http://schemas.microsoft.com/office/powerpoint/2010/main" val="3187893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B9C75-4A29-DAC3-34FE-BFC37A4B1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B66F2B-625D-997A-ED87-2806FBA35F9E}"/>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Feature Extraction:</a:t>
            </a:r>
          </a:p>
        </p:txBody>
      </p:sp>
      <p:pic>
        <p:nvPicPr>
          <p:cNvPr id="7" name="Content Placeholder 3">
            <a:extLst>
              <a:ext uri="{FF2B5EF4-FFF2-40B4-BE49-F238E27FC236}">
                <a16:creationId xmlns:a16="http://schemas.microsoft.com/office/drawing/2014/main" id="{A156F7CB-30AE-0E0E-F02F-9C6B32F06D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070" y="1508288"/>
            <a:ext cx="10140400" cy="5160005"/>
          </a:xfrm>
        </p:spPr>
      </p:pic>
    </p:spTree>
    <p:extLst>
      <p:ext uri="{BB962C8B-B14F-4D97-AF65-F5344CB8AC3E}">
        <p14:creationId xmlns:p14="http://schemas.microsoft.com/office/powerpoint/2010/main" val="3878164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DA6FC-4DED-5CA0-A93D-498FBD8AE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E4BDD9-8827-A442-6D9F-F41A8F51A897}"/>
              </a:ext>
            </a:extLst>
          </p:cNvPr>
          <p:cNvSpPr>
            <a:spLocks noGrp="1"/>
          </p:cNvSpPr>
          <p:nvPr>
            <p:ph type="title"/>
          </p:nvPr>
        </p:nvSpPr>
        <p:spPr/>
        <p:txBody>
          <a:bodyPr>
            <a:normAutofit/>
          </a:bodyPr>
          <a:lstStyle/>
          <a:p>
            <a:endParaRPr lang="en-US" sz="2800" b="1" dirty="0">
              <a:latin typeface="Times New Roman" panose="02020603050405020304" pitchFamily="18" charset="0"/>
              <a:cs typeface="Times New Roman" panose="02020603050405020304" pitchFamily="18" charset="0"/>
            </a:endParaRPr>
          </a:p>
        </p:txBody>
      </p:sp>
      <p:pic>
        <p:nvPicPr>
          <p:cNvPr id="8" name="Content Placeholder 2">
            <a:extLst>
              <a:ext uri="{FF2B5EF4-FFF2-40B4-BE49-F238E27FC236}">
                <a16:creationId xmlns:a16="http://schemas.microsoft.com/office/drawing/2014/main" id="{DB002306-D312-39CB-0612-651F16782E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19" y="1203325"/>
            <a:ext cx="10757647" cy="5289550"/>
          </a:xfrm>
        </p:spPr>
      </p:pic>
    </p:spTree>
    <p:extLst>
      <p:ext uri="{BB962C8B-B14F-4D97-AF65-F5344CB8AC3E}">
        <p14:creationId xmlns:p14="http://schemas.microsoft.com/office/powerpoint/2010/main" val="277840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Training and </a:t>
            </a:r>
            <a:r>
              <a:rPr lang="en-IN" sz="2800" b="1" dirty="0" err="1">
                <a:latin typeface="Times New Roman" panose="02020603050405020304" pitchFamily="18" charset="0"/>
                <a:cs typeface="Times New Roman" panose="02020603050405020304" pitchFamily="18" charset="0"/>
              </a:rPr>
              <a:t>Spliting</a:t>
            </a:r>
            <a:r>
              <a:rPr lang="en-IN" sz="2800" b="1" dirty="0">
                <a:latin typeface="Times New Roman" panose="02020603050405020304" pitchFamily="18" charset="0"/>
                <a:cs typeface="Times New Roman" panose="02020603050405020304" pitchFamily="18" charset="0"/>
              </a:rPr>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5018" y="1825624"/>
            <a:ext cx="7830047" cy="4668481"/>
          </a:xfrm>
        </p:spPr>
      </p:pic>
    </p:spTree>
    <p:extLst>
      <p:ext uri="{BB962C8B-B14F-4D97-AF65-F5344CB8AC3E}">
        <p14:creationId xmlns:p14="http://schemas.microsoft.com/office/powerpoint/2010/main" val="83273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latin typeface="Times New Roman" panose="02020603050405020304" pitchFamily="18" charset="0"/>
                <a:cs typeface="Times New Roman" panose="02020603050405020304" pitchFamily="18" charset="0"/>
              </a:rPr>
              <a:t>Model Selection: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631" y="1368424"/>
            <a:ext cx="9050533" cy="5032375"/>
          </a:xfrm>
        </p:spPr>
      </p:pic>
    </p:spTree>
    <p:extLst>
      <p:ext uri="{BB962C8B-B14F-4D97-AF65-F5344CB8AC3E}">
        <p14:creationId xmlns:p14="http://schemas.microsoft.com/office/powerpoint/2010/main" val="281042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C3CE-55A7-740D-CCD4-F83DDF014974}"/>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Accuracy &amp; Confusion Matrix:</a:t>
            </a:r>
          </a:p>
        </p:txBody>
      </p:sp>
      <p:pic>
        <p:nvPicPr>
          <p:cNvPr id="5" name="Content Placeholder 4">
            <a:extLst>
              <a:ext uri="{FF2B5EF4-FFF2-40B4-BE49-F238E27FC236}">
                <a16:creationId xmlns:a16="http://schemas.microsoft.com/office/drawing/2014/main" id="{35888DE9-322E-D449-1D71-982A6B80E1B0}"/>
              </a:ext>
            </a:extLst>
          </p:cNvPr>
          <p:cNvPicPr>
            <a:picLocks noGrp="1" noChangeAspect="1"/>
          </p:cNvPicPr>
          <p:nvPr>
            <p:ph idx="1"/>
          </p:nvPr>
        </p:nvPicPr>
        <p:blipFill>
          <a:blip r:embed="rId2"/>
          <a:stretch>
            <a:fillRect/>
          </a:stretch>
        </p:blipFill>
        <p:spPr>
          <a:xfrm>
            <a:off x="5766318" y="1558122"/>
            <a:ext cx="5837640" cy="4906809"/>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71" y="2008925"/>
            <a:ext cx="5201376" cy="3810532"/>
          </a:xfrm>
          <a:prstGeom prst="rect">
            <a:avLst/>
          </a:prstGeom>
        </p:spPr>
      </p:pic>
    </p:spTree>
    <p:extLst>
      <p:ext uri="{BB962C8B-B14F-4D97-AF65-F5344CB8AC3E}">
        <p14:creationId xmlns:p14="http://schemas.microsoft.com/office/powerpoint/2010/main" val="748199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CA37-0E0D-34E3-2017-540D3DAFC4B6}"/>
              </a:ext>
            </a:extLst>
          </p:cNvPr>
          <p:cNvSpPr>
            <a:spLocks noGrp="1"/>
          </p:cNvSpPr>
          <p:nvPr>
            <p:ph type="title"/>
          </p:nvPr>
        </p:nvSpPr>
        <p:spPr>
          <a:xfrm>
            <a:off x="464976" y="239285"/>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TESTED RESULTS OF ML:</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8C650F2-168C-BAF5-319A-3CF3E1A7298D}"/>
              </a:ext>
            </a:extLst>
          </p:cNvPr>
          <p:cNvSpPr>
            <a:spLocks noGrp="1"/>
          </p:cNvSpPr>
          <p:nvPr>
            <p:ph idx="1"/>
          </p:nvPr>
        </p:nvSpPr>
        <p:spPr>
          <a:xfrm>
            <a:off x="659875" y="1564848"/>
            <a:ext cx="11114203" cy="6740165"/>
          </a:xfrm>
        </p:spPr>
        <p:txBody>
          <a:bodyPr>
            <a:normAutofit/>
          </a:bodyPr>
          <a:lstStyle/>
          <a:p>
            <a:pPr marL="0" indent="0">
              <a:buNone/>
            </a:pPr>
            <a:r>
              <a:rPr lang="en-IN" sz="1800" b="0" i="0" dirty="0">
                <a:effectLst/>
                <a:latin typeface="Arial" panose="020B0604020202020204" pitchFamily="34" charset="0"/>
                <a:cs typeface="Arial" panose="020B0604020202020204" pitchFamily="34" charset="0"/>
              </a:rPr>
              <a:t>Predicted Labels (</a:t>
            </a:r>
            <a:r>
              <a:rPr lang="en-IN" sz="1800" b="0" i="0" dirty="0" err="1">
                <a:effectLst/>
                <a:latin typeface="Arial" panose="020B0604020202020204" pitchFamily="34" charset="0"/>
                <a:cs typeface="Arial" panose="020B0604020202020204" pitchFamily="34" charset="0"/>
              </a:rPr>
              <a:t>y_pred</a:t>
            </a:r>
            <a:r>
              <a:rPr lang="en-IN" sz="1800" b="0" i="0" dirty="0">
                <a:effectLst/>
                <a:latin typeface="Arial" panose="020B0604020202020204" pitchFamily="34" charset="0"/>
                <a:cs typeface="Arial" panose="020B0604020202020204" pitchFamily="34" charset="0"/>
              </a:rPr>
              <a:t>):</a:t>
            </a:r>
          </a:p>
          <a:p>
            <a:pPr marL="0" indent="0">
              <a:buNone/>
            </a:pPr>
            <a:endParaRPr lang="en-IN" sz="1800" b="0" i="0" dirty="0">
              <a:effectLst/>
              <a:latin typeface="Arial" panose="020B0604020202020204" pitchFamily="34" charset="0"/>
              <a:cs typeface="Arial" panose="020B0604020202020204" pitchFamily="34" charset="0"/>
            </a:endParaRPr>
          </a:p>
          <a:p>
            <a:pPr marL="0" indent="0">
              <a:buNone/>
            </a:pPr>
            <a:r>
              <a:rPr lang="en-IN" sz="1800" b="0" i="0" dirty="0">
                <a:effectLst/>
                <a:latin typeface="Arial" panose="020B0604020202020204" pitchFamily="34" charset="0"/>
                <a:cs typeface="Arial" panose="020B0604020202020204" pitchFamily="34" charset="0"/>
              </a:rPr>
              <a:t>[1 0 1 0 0 0 1 0 2 0 2 0 2 0 1 2 0 1 1 1 0 1 2 1 0 1 1 1 1 0 1 0 1 0 0 1 2 1 1 2 1 0 0 0 0 1 0 2 2 1 0 1 0 0 1 1 1 0 0 0 2 0 1 1 1 0 1 2 0 1 1 1 0 2 1 2 1 0 2 2 0 0 1 0 0 1 2 1 0 1 2 0 2 2 1 0 1 0 2 1 0 2 1 2 0 0 1 1 0 0 1 1 0 0 0 1 0 0 1 0 0 2 0 1 0 1 1 1 1 1 2 0 2 0 1 0 0 2 1 1 0 1 0 2 1 2 0 0 0 0 2 1 1 1 1 0 0 2 1 1 0 0 0 2 0 0 1 2 0 0 1 1 1 2 1 1 2 1 0 2 0 1 0 0 2 1 0 0 0 1 1 1 0 0 0 1 0 0 2 0 1 0 2 2 0 0 1 0 2 0 0 0 2 0 1 1 2 0 1 1 1 0]</a:t>
            </a:r>
          </a:p>
          <a:p>
            <a:pPr marL="0" indent="0">
              <a:buNone/>
            </a:pPr>
            <a:br>
              <a:rPr lang="es-ES" sz="1800" dirty="0">
                <a:latin typeface="Arial" panose="020B0604020202020204" pitchFamily="34" charset="0"/>
                <a:cs typeface="Arial" panose="020B0604020202020204" pitchFamily="34" charset="0"/>
              </a:rPr>
            </a:br>
            <a:r>
              <a:rPr lang="es-ES" sz="1800" b="0" i="0" dirty="0">
                <a:effectLst/>
                <a:latin typeface="Arial" panose="020B0604020202020204" pitchFamily="34" charset="0"/>
                <a:cs typeface="Arial" panose="020B0604020202020204" pitchFamily="34" charset="0"/>
              </a:rPr>
              <a:t> Actual </a:t>
            </a:r>
            <a:r>
              <a:rPr lang="es-ES" sz="1800" b="0" i="0" dirty="0" err="1">
                <a:effectLst/>
                <a:latin typeface="Arial" panose="020B0604020202020204" pitchFamily="34" charset="0"/>
                <a:cs typeface="Arial" panose="020B0604020202020204" pitchFamily="34" charset="0"/>
              </a:rPr>
              <a:t>Labels</a:t>
            </a:r>
            <a:r>
              <a:rPr lang="es-ES" sz="1800" b="0" i="0" dirty="0">
                <a:effectLst/>
                <a:latin typeface="Arial" panose="020B0604020202020204" pitchFamily="34" charset="0"/>
                <a:cs typeface="Arial" panose="020B0604020202020204" pitchFamily="34" charset="0"/>
              </a:rPr>
              <a:t> (</a:t>
            </a:r>
            <a:r>
              <a:rPr lang="es-ES" sz="1800" b="0" i="0" dirty="0" err="1">
                <a:effectLst/>
                <a:latin typeface="Arial" panose="020B0604020202020204" pitchFamily="34" charset="0"/>
                <a:cs typeface="Arial" panose="020B0604020202020204" pitchFamily="34" charset="0"/>
              </a:rPr>
              <a:t>y_val</a:t>
            </a:r>
            <a:r>
              <a:rPr lang="es-ES" sz="1800" b="0" i="0" dirty="0">
                <a:effectLst/>
                <a:latin typeface="Arial" panose="020B0604020202020204" pitchFamily="34" charset="0"/>
                <a:cs typeface="Arial" panose="020B0604020202020204" pitchFamily="34" charset="0"/>
              </a:rPr>
              <a:t>):</a:t>
            </a:r>
          </a:p>
          <a:p>
            <a:pPr marL="0" indent="0">
              <a:buNone/>
            </a:pPr>
            <a:r>
              <a:rPr lang="es-ES" sz="1800" b="0" i="0" dirty="0">
                <a:effectLst/>
                <a:latin typeface="Arial" panose="020B0604020202020204" pitchFamily="34" charset="0"/>
                <a:cs typeface="Arial" panose="020B0604020202020204" pitchFamily="34" charset="0"/>
              </a:rPr>
              <a:t> </a:t>
            </a:r>
          </a:p>
          <a:p>
            <a:pPr marL="0" indent="0">
              <a:buNone/>
            </a:pPr>
            <a:r>
              <a:rPr lang="es-ES" sz="1800" b="0" i="0" dirty="0">
                <a:effectLst/>
                <a:latin typeface="Arial" panose="020B0604020202020204" pitchFamily="34" charset="0"/>
                <a:cs typeface="Arial" panose="020B0604020202020204" pitchFamily="34" charset="0"/>
              </a:rPr>
              <a:t>[1 0 1 0 0 0 1 0 2 0 2 0 2 0 1 2 0 1 1 1 0 1 2 1 0 1 1 1 1 0 1 0 1 0 0 1 2 1 1 2 1 0 0 0 0 1 0 1 2 1 0 1 0 0 1 1 1 0 0 0 2 0 1 1 1 0 1 2 0 1 1 1 0 2 1 2 1 0 2 2 0 0 1 0 0 1 2 1 0 1 2 0 2 2 1 0 1 0 2 1 0 2 1 2 0 0 1 1 0 0 1 1 0 0 0 1 0 0 1 0 0 2 0 1 0 1 1 1 1 1 2 0 2 0 0 1 0 2 1 1 0 1 0 2 1 2 0 0 0 0 2 0 1 1 1 0 0 2 1 1 0 0 0 2 0 0 1 2 0 0 1 1 1 2 1 1 2 1 0 2 0 1 0 0 2 1 0 0 0 1 1 1 0 0 0 1 0 0 2 0 1 0 2 1 0 0 1 0 2 0 0 0 2 0 1 1 2 0 1 1 1 0]</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0064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BD5E-EAE0-1465-1392-4EC81879E9EA}"/>
              </a:ext>
            </a:extLst>
          </p:cNvPr>
          <p:cNvSpPr>
            <a:spLocks noGrp="1"/>
          </p:cNvSpPr>
          <p:nvPr>
            <p:ph type="title"/>
          </p:nvPr>
        </p:nvSpPr>
        <p:spPr>
          <a:xfrm>
            <a:off x="231710" y="-22051"/>
            <a:ext cx="10515600" cy="1325563"/>
          </a:xfrm>
        </p:spPr>
        <p:txBody>
          <a:bodyPr/>
          <a:lstStyle/>
          <a:p>
            <a:r>
              <a:rPr lang="en-US" sz="2800" b="1" dirty="0">
                <a:latin typeface="Times New Roman" panose="02020603050405020304" pitchFamily="18" charset="0"/>
                <a:cs typeface="Times New Roman" panose="02020603050405020304" pitchFamily="18" charset="0"/>
              </a:rPr>
              <a:t>INTRODUCTION TO DEEP LEARNING:</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8856" y="1303512"/>
            <a:ext cx="5242963" cy="2009342"/>
          </a:xfrm>
        </p:spPr>
      </p:pic>
      <p:sp>
        <p:nvSpPr>
          <p:cNvPr id="5" name="Rectangle 4"/>
          <p:cNvSpPr/>
          <p:nvPr/>
        </p:nvSpPr>
        <p:spPr>
          <a:xfrm>
            <a:off x="-221724" y="1091235"/>
            <a:ext cx="6317723" cy="1477328"/>
          </a:xfrm>
          <a:prstGeom prst="rect">
            <a:avLst/>
          </a:prstGeom>
        </p:spPr>
        <p:txBody>
          <a:bodyPr wrap="square">
            <a:spAutoFit/>
          </a:bodyPr>
          <a:lstStyle/>
          <a:p>
            <a:pPr marL="285750" indent="-285750">
              <a:buFont typeface="Arial" panose="020B0604020202020204" pitchFamily="34" charset="0"/>
              <a:buChar char="•"/>
            </a:pPr>
            <a:r>
              <a:rPr lang="en-US" b="1" dirty="0">
                <a:cs typeface="Arial" panose="020B0604020202020204" pitchFamily="34" charset="0"/>
              </a:rPr>
              <a:t>De</a:t>
            </a:r>
            <a:r>
              <a:rPr lang="en-US" b="1" dirty="0"/>
              <a:t>ep learning</a:t>
            </a:r>
            <a:r>
              <a:rPr lang="en-US" dirty="0"/>
              <a:t> is a subset of machine learning that uses        neural networks with many layers  (hence "deep") to automatically learn patterns and features from data. Unlike traditional ML, it doesn't require manual feature extraction</a:t>
            </a:r>
          </a:p>
          <a:p>
            <a:r>
              <a:rPr lang="en-US" dirty="0"/>
              <a:t>      it learns directly from raw or minimally processed data.</a:t>
            </a:r>
            <a:endParaRPr lang="en-US" dirty="0">
              <a:solidFill>
                <a:srgbClr val="FFFFFF"/>
              </a:solidFill>
              <a:latin typeface="Arial" panose="020B0604020202020204" pitchFamily="34" charset="0"/>
              <a:cs typeface="Arial" panose="020B0604020202020204" pitchFamily="34" charset="0"/>
            </a:endParaRPr>
          </a:p>
        </p:txBody>
      </p:sp>
      <p:sp>
        <p:nvSpPr>
          <p:cNvPr id="7" name="Rectangle 6"/>
          <p:cNvSpPr/>
          <p:nvPr/>
        </p:nvSpPr>
        <p:spPr>
          <a:xfrm>
            <a:off x="113122" y="2743200"/>
            <a:ext cx="6128467" cy="3693319"/>
          </a:xfrm>
          <a:prstGeom prst="rect">
            <a:avLst/>
          </a:prstGeom>
        </p:spPr>
        <p:txBody>
          <a:bodyPr wrap="square">
            <a:spAutoFit/>
          </a:bodyPr>
          <a:lstStyle/>
          <a:p>
            <a:r>
              <a:rPr lang="en-US" b="1" dirty="0"/>
              <a:t> Why We Used Deep Learning in This Project:</a:t>
            </a:r>
          </a:p>
          <a:p>
            <a:endParaRPr lang="en-US" b="1" dirty="0"/>
          </a:p>
          <a:p>
            <a:pPr>
              <a:buFont typeface="Arial" panose="020B0604020202020204" pitchFamily="34" charset="0"/>
              <a:buChar char="•"/>
            </a:pPr>
            <a:r>
              <a:rPr lang="en-US" dirty="0"/>
              <a:t>EEG signals are complex, non-linear, and high-dimensional.</a:t>
            </a:r>
          </a:p>
          <a:p>
            <a:pPr>
              <a:buFont typeface="Arial" panose="020B0604020202020204" pitchFamily="34" charset="0"/>
              <a:buChar char="•"/>
            </a:pPr>
            <a:r>
              <a:rPr lang="en-US" dirty="0"/>
              <a:t>Deep learning models can </a:t>
            </a:r>
            <a:r>
              <a:rPr lang="en-US" b="1" dirty="0"/>
              <a:t>automatically extract features</a:t>
            </a:r>
            <a:r>
              <a:rPr lang="en-US" dirty="0"/>
              <a:t>, capture </a:t>
            </a:r>
            <a:r>
              <a:rPr lang="en-US" b="1" dirty="0"/>
              <a:t>temporal patterns</a:t>
            </a:r>
            <a:r>
              <a:rPr lang="en-US" dirty="0"/>
              <a:t> (like seizures), and learn </a:t>
            </a:r>
            <a:r>
              <a:rPr lang="en-US" b="1" dirty="0"/>
              <a:t>spatial characteristics</a:t>
            </a:r>
            <a:r>
              <a:rPr lang="en-US" dirty="0"/>
              <a:t> from raw EEG.</a:t>
            </a:r>
          </a:p>
          <a:p>
            <a:pPr>
              <a:buFont typeface="Arial" panose="020B0604020202020204" pitchFamily="34" charset="0"/>
              <a:buChar char="•"/>
            </a:pPr>
            <a:r>
              <a:rPr lang="en-US" dirty="0"/>
              <a:t>We needed models that can </a:t>
            </a:r>
            <a:r>
              <a:rPr lang="en-US" b="1" dirty="0"/>
              <a:t>generalize well</a:t>
            </a:r>
            <a:r>
              <a:rPr lang="en-US" dirty="0"/>
              <a:t> to unseen brain activity patterns for </a:t>
            </a:r>
            <a:r>
              <a:rPr lang="en-US" b="1" dirty="0"/>
              <a:t>accurate seizure detection</a:t>
            </a:r>
            <a:r>
              <a:rPr lang="en-US" dirty="0"/>
              <a:t>.</a:t>
            </a:r>
          </a:p>
          <a:p>
            <a:pPr>
              <a:buFont typeface="Arial" panose="020B0604020202020204" pitchFamily="34" charset="0"/>
              <a:buChar char="•"/>
            </a:pPr>
            <a:r>
              <a:rPr lang="en-US" dirty="0"/>
              <a:t>Traditional ML gave high accuracy (Random Forest – 97%), but deep learning provided:</a:t>
            </a:r>
          </a:p>
          <a:p>
            <a:pPr marL="742950" lvl="1" indent="-285750">
              <a:buFont typeface="Arial" panose="020B0604020202020204" pitchFamily="34" charset="0"/>
              <a:buChar char="•"/>
            </a:pPr>
            <a:r>
              <a:rPr lang="en-US" b="1" dirty="0"/>
              <a:t>Higher potential accuracy</a:t>
            </a:r>
            <a:endParaRPr lang="en-US" dirty="0"/>
          </a:p>
          <a:p>
            <a:pPr marL="742950" lvl="1" indent="-285750">
              <a:buFont typeface="Arial" panose="020B0604020202020204" pitchFamily="34" charset="0"/>
              <a:buChar char="•"/>
            </a:pPr>
            <a:r>
              <a:rPr lang="en-US" b="1" dirty="0"/>
              <a:t>Better adaptability to new data</a:t>
            </a:r>
            <a:endParaRPr lang="en-US" dirty="0"/>
          </a:p>
          <a:p>
            <a:pPr marL="742950" lvl="1" indent="-285750">
              <a:buFont typeface="Arial" panose="020B0604020202020204" pitchFamily="34" charset="0"/>
              <a:buChar char="•"/>
            </a:pPr>
            <a:r>
              <a:rPr lang="en-US" b="1" dirty="0"/>
              <a:t>Less reliance on manual feature engineering</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856" y="3312854"/>
            <a:ext cx="5242963" cy="2118682"/>
          </a:xfrm>
          <a:prstGeom prst="rect">
            <a:avLst/>
          </a:prstGeom>
        </p:spPr>
      </p:pic>
    </p:spTree>
    <p:extLst>
      <p:ext uri="{BB962C8B-B14F-4D97-AF65-F5344CB8AC3E}">
        <p14:creationId xmlns:p14="http://schemas.microsoft.com/office/powerpoint/2010/main" val="2677312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CA30-9242-9D7F-6242-C2D0DC6A6B34}"/>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Block Diagram of DL:</a:t>
            </a:r>
          </a:p>
        </p:txBody>
      </p:sp>
      <p:pic>
        <p:nvPicPr>
          <p:cNvPr id="5" name="Content Placeholder 4">
            <a:extLst>
              <a:ext uri="{FF2B5EF4-FFF2-40B4-BE49-F238E27FC236}">
                <a16:creationId xmlns:a16="http://schemas.microsoft.com/office/drawing/2014/main" id="{EF1B27F0-20ED-F0F8-6EC3-9016816EB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7194" y="1825625"/>
            <a:ext cx="7357612" cy="4351338"/>
          </a:xfrm>
        </p:spPr>
      </p:pic>
    </p:spTree>
    <p:extLst>
      <p:ext uri="{BB962C8B-B14F-4D97-AF65-F5344CB8AC3E}">
        <p14:creationId xmlns:p14="http://schemas.microsoft.com/office/powerpoint/2010/main" val="186255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9B92-0916-74C6-B941-44F3A656E916}"/>
              </a:ext>
            </a:extLst>
          </p:cNvPr>
          <p:cNvSpPr>
            <a:spLocks noGrp="1"/>
          </p:cNvSpPr>
          <p:nvPr>
            <p:ph type="title"/>
          </p:nvPr>
        </p:nvSpPr>
        <p:spPr>
          <a:xfrm>
            <a:off x="293077" y="0"/>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General Steps for All Deep Learning Models:</a:t>
            </a:r>
            <a:endParaRPr lang="en-IN" sz="2800" b="1" dirty="0">
              <a:latin typeface="Times New Roman" panose="02020603050405020304" pitchFamily="18" charset="0"/>
              <a:cs typeface="Times New Roman" panose="02020603050405020304" pitchFamily="18" charset="0"/>
            </a:endParaRPr>
          </a:p>
        </p:txBody>
      </p:sp>
      <p:sp>
        <p:nvSpPr>
          <p:cNvPr id="5" name="Rectangle 1"/>
          <p:cNvSpPr>
            <a:spLocks noGrp="1" noChangeArrowheads="1"/>
          </p:cNvSpPr>
          <p:nvPr>
            <p:ph idx="1"/>
          </p:nvPr>
        </p:nvSpPr>
        <p:spPr bwMode="auto">
          <a:xfrm>
            <a:off x="652829" y="771314"/>
            <a:ext cx="9194556"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Data Collection &amp; Preprocessing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EEG signal data from three classes: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Normal , Epilepsy Without Seizure, epilepsy with seizure.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Data converted into Excel format from </a:t>
            </a:r>
            <a:r>
              <a:rPr kumimoji="0" lang="en-US" altLang="en-US" sz="1800" b="0" i="0" u="none" strike="noStrike" cap="none" normalizeH="0" baseline="0" dirty="0">
                <a:ln>
                  <a:noFill/>
                </a:ln>
                <a:solidFill>
                  <a:schemeClr val="tx1"/>
                </a:solidFill>
                <a:effectLst/>
                <a:latin typeface="Arial Unicode MS"/>
              </a:rPr>
              <a:t>.txt</a:t>
            </a:r>
            <a:r>
              <a:rPr kumimoji="0" lang="en-US" altLang="en-US" sz="1800" b="0" i="0" u="none" strike="noStrike" cap="none" normalizeH="0" baseline="0" dirty="0">
                <a:ln>
                  <a:noFill/>
                </a:ln>
                <a:solidFill>
                  <a:schemeClr val="tx1"/>
                </a:solidFill>
                <a:effectLst/>
              </a:rPr>
              <a:t> files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Normalized, segmented into fixed-length windows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Train-validation split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Label Encoding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Classes encoded as 0, 1, 2</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One-hot encoding where needed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Model Building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Architecture defined using </a:t>
            </a:r>
            <a:r>
              <a:rPr kumimoji="0" lang="en-US" altLang="en-US" sz="1800" b="0" i="0" u="none" strike="noStrike" cap="none" normalizeH="0" baseline="0" dirty="0" err="1">
                <a:ln>
                  <a:noFill/>
                </a:ln>
                <a:solidFill>
                  <a:schemeClr val="tx1"/>
                </a:solidFill>
                <a:effectLst/>
                <a:latin typeface="Arial" panose="020B0604020202020204" pitchFamily="34" charset="0"/>
              </a:rPr>
              <a:t>PyTorch</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0" i="0" u="none" strike="noStrike" cap="none" normalizeH="0" baseline="0" dirty="0" err="1">
                <a:ln>
                  <a:noFill/>
                </a:ln>
                <a:solidFill>
                  <a:schemeClr val="tx1"/>
                </a:solidFill>
                <a:effectLst/>
                <a:latin typeface="Arial" panose="020B0604020202020204" pitchFamily="34" charset="0"/>
              </a:rPr>
              <a:t>Keras</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err="1">
                <a:ln>
                  <a:noFill/>
                </a:ln>
                <a:solidFill>
                  <a:schemeClr val="tx1"/>
                </a:solidFill>
                <a:effectLst/>
                <a:latin typeface="Arial" panose="020B0604020202020204" pitchFamily="34" charset="0"/>
              </a:rPr>
              <a:t>TensorFlow</a:t>
            </a:r>
            <a:r>
              <a:rPr kumimoji="0" lang="en-US" altLang="en-US" sz="1800" b="0" i="0" u="none" strike="noStrike" cap="none" normalizeH="0" baseline="0" dirty="0">
                <a:ln>
                  <a:noFill/>
                </a:ln>
                <a:solidFill>
                  <a:schemeClr val="tx1"/>
                </a:solidFill>
                <a:effectLst/>
                <a:latin typeface="Arial" panose="020B0604020202020204" pitchFamily="34" charset="0"/>
              </a:rPr>
              <a:t> if used separately)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Specific layers used depending on model (see per-model below)</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Training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Optimizer: Adam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Loss Function: Cross </a:t>
            </a:r>
            <a:r>
              <a:rPr kumimoji="0" lang="en-US" altLang="en-US" sz="1800" b="0" i="0" u="none" strike="noStrike" cap="none" normalizeH="0" baseline="0" dirty="0" err="1">
                <a:ln>
                  <a:noFill/>
                </a:ln>
                <a:solidFill>
                  <a:schemeClr val="tx1"/>
                </a:solidFill>
                <a:effectLst/>
                <a:latin typeface="Arial" panose="020B0604020202020204" pitchFamily="34" charset="0"/>
              </a:rPr>
              <a:t>EntropyLoss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Batch size, epochs, early stopping applied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Weighted loss sometimes used to handle class imbalance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Evaluation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Confusion Matrix , Classification Report (Precision, Recall, F1-score)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Accuracy Metric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134C5-D065-83D5-F389-1F1E055DCF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3DBF56-FD34-6636-54DF-F355FFE327A3}"/>
              </a:ext>
            </a:extLst>
          </p:cNvPr>
          <p:cNvSpPr>
            <a:spLocks noGrp="1"/>
          </p:cNvSpPr>
          <p:nvPr>
            <p:ph type="title"/>
          </p:nvPr>
        </p:nvSpPr>
        <p:spPr>
          <a:xfrm>
            <a:off x="838200" y="1070333"/>
            <a:ext cx="10515600" cy="1325563"/>
          </a:xfrm>
        </p:spPr>
        <p:txBody>
          <a:bodyPr>
            <a:normAutofit fontScale="90000"/>
          </a:bodyPr>
          <a:lstStyle/>
          <a:p>
            <a:br>
              <a:rPr lang="en-US" sz="4900" dirty="0"/>
            </a:br>
            <a:r>
              <a:rPr lang="en-US" sz="4000" b="1" dirty="0">
                <a:latin typeface="Times New Roman" panose="02020603050405020304" pitchFamily="18" charset="0"/>
                <a:cs typeface="Times New Roman" panose="02020603050405020304" pitchFamily="18" charset="0"/>
              </a:rPr>
              <a:t>Outline</a:t>
            </a:r>
            <a:br>
              <a:rPr lang="en-US" sz="4000" dirty="0"/>
            </a:br>
            <a:endParaRPr lang="en-IN" sz="4000" b="1" dirty="0"/>
          </a:p>
        </p:txBody>
      </p:sp>
      <p:sp>
        <p:nvSpPr>
          <p:cNvPr id="11" name="Content Placeholder 10">
            <a:extLst>
              <a:ext uri="{FF2B5EF4-FFF2-40B4-BE49-F238E27FC236}">
                <a16:creationId xmlns:a16="http://schemas.microsoft.com/office/drawing/2014/main" id="{1E8690CE-36E1-F84A-A2AF-2EA47F63A27C}"/>
              </a:ext>
            </a:extLst>
          </p:cNvPr>
          <p:cNvSpPr>
            <a:spLocks noGrp="1"/>
          </p:cNvSpPr>
          <p:nvPr>
            <p:ph idx="1"/>
          </p:nvPr>
        </p:nvSpPr>
        <p:spPr>
          <a:xfrm>
            <a:off x="838200" y="2286000"/>
            <a:ext cx="10515600" cy="4461234"/>
          </a:xfrm>
        </p:spPr>
        <p:txBody>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Literature Survey</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Work Plan</a:t>
            </a:r>
          </a:p>
          <a:p>
            <a:pPr marL="0" indent="0">
              <a:buNone/>
            </a:pPr>
            <a:r>
              <a:rPr lang="en-US" dirty="0">
                <a:latin typeface="Times New Roman" panose="02020603050405020304" pitchFamily="18" charset="0"/>
                <a:cs typeface="Times New Roman" panose="02020603050405020304" pitchFamily="18" charset="0"/>
              </a:rPr>
              <a:t>5.   Work carried out</a:t>
            </a:r>
          </a:p>
          <a:p>
            <a:pPr marL="0" indent="0">
              <a:buNone/>
            </a:pPr>
            <a:r>
              <a:rPr lang="en-US" dirty="0">
                <a:latin typeface="Times New Roman" panose="02020603050405020304" pitchFamily="18" charset="0"/>
                <a:cs typeface="Times New Roman" panose="02020603050405020304" pitchFamily="18" charset="0"/>
              </a:rPr>
              <a:t>6.   References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203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85" y="-83282"/>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INDIVIDUAL MODEL STEPS:</a:t>
            </a:r>
          </a:p>
        </p:txBody>
      </p:sp>
      <p:sp>
        <p:nvSpPr>
          <p:cNvPr id="25" name="Rectangle 24"/>
          <p:cNvSpPr/>
          <p:nvPr/>
        </p:nvSpPr>
        <p:spPr>
          <a:xfrm>
            <a:off x="709246" y="928779"/>
            <a:ext cx="6096000" cy="2339102"/>
          </a:xfrm>
          <a:prstGeom prst="rect">
            <a:avLst/>
          </a:prstGeom>
        </p:spPr>
        <p:txBody>
          <a:bodyPr>
            <a:spAutoFit/>
          </a:bodyPr>
          <a:lstStyle/>
          <a:p>
            <a:r>
              <a:rPr lang="en-US" sz="2000" b="1" dirty="0"/>
              <a:t>1D CNN:</a:t>
            </a:r>
          </a:p>
          <a:p>
            <a:pPr>
              <a:buFont typeface="Arial" panose="020B0604020202020204" pitchFamily="34" charset="0"/>
              <a:buChar char="•"/>
            </a:pPr>
            <a:r>
              <a:rPr lang="en-US" dirty="0"/>
              <a:t>Used Conv1D layers to extract temporal features from raw EEG sequences</a:t>
            </a:r>
          </a:p>
          <a:p>
            <a:pPr>
              <a:buFont typeface="Arial" panose="020B0604020202020204" pitchFamily="34" charset="0"/>
              <a:buChar char="•"/>
            </a:pPr>
            <a:r>
              <a:rPr lang="en-US" dirty="0"/>
              <a:t>Pooling layers used to reduce dimensionality</a:t>
            </a:r>
          </a:p>
          <a:p>
            <a:pPr>
              <a:buFont typeface="Arial" panose="020B0604020202020204" pitchFamily="34" charset="0"/>
              <a:buChar char="•"/>
            </a:pPr>
            <a:r>
              <a:rPr lang="en-US" dirty="0"/>
              <a:t>Flattened + Dense layers for classification</a:t>
            </a:r>
          </a:p>
          <a:p>
            <a:pPr>
              <a:buFont typeface="Arial" panose="020B0604020202020204" pitchFamily="34" charset="0"/>
              <a:buChar char="•"/>
            </a:pPr>
            <a:r>
              <a:rPr lang="en-US" dirty="0"/>
              <a:t>Achieved: </a:t>
            </a:r>
            <a:r>
              <a:rPr lang="en-US" b="1" dirty="0"/>
              <a:t>99% accuracy</a:t>
            </a:r>
            <a:r>
              <a:rPr lang="en-US" dirty="0"/>
              <a:t> (3 misclassifications)</a:t>
            </a:r>
          </a:p>
          <a:p>
            <a:endParaRPr lang="en-US" dirty="0"/>
          </a:p>
          <a:p>
            <a:endParaRPr lang="en-US" dirty="0"/>
          </a:p>
        </p:txBody>
      </p:sp>
      <p:sp>
        <p:nvSpPr>
          <p:cNvPr id="26" name="Rectangle 25"/>
          <p:cNvSpPr/>
          <p:nvPr/>
        </p:nvSpPr>
        <p:spPr>
          <a:xfrm>
            <a:off x="709246" y="4895393"/>
            <a:ext cx="6096000" cy="1231106"/>
          </a:xfrm>
          <a:prstGeom prst="rect">
            <a:avLst/>
          </a:prstGeom>
        </p:spPr>
        <p:txBody>
          <a:bodyPr>
            <a:spAutoFit/>
          </a:bodyPr>
          <a:lstStyle/>
          <a:p>
            <a:r>
              <a:rPr lang="en-US" sz="2000" b="1" dirty="0"/>
              <a:t>GRU Only:</a:t>
            </a:r>
          </a:p>
          <a:p>
            <a:pPr marL="285750" indent="-285750">
              <a:buFont typeface="Arial" panose="020B0604020202020204" pitchFamily="34" charset="0"/>
              <a:buChar char="•"/>
            </a:pPr>
            <a:r>
              <a:rPr lang="en-US" dirty="0"/>
              <a:t>GRU layer used instead of LSTM (simpler and faster)</a:t>
            </a:r>
          </a:p>
          <a:p>
            <a:pPr marL="285750" indent="-285750">
              <a:buFont typeface="Arial" panose="020B0604020202020204" pitchFamily="34" charset="0"/>
              <a:buChar char="•"/>
            </a:pPr>
            <a:r>
              <a:rPr lang="en-US" dirty="0"/>
              <a:t>Also struggled with alignment; confusion matrix wrong</a:t>
            </a:r>
          </a:p>
          <a:p>
            <a:pPr marL="285750" indent="-285750">
              <a:buFont typeface="Arial" panose="020B0604020202020204" pitchFamily="34" charset="0"/>
              <a:buChar char="•"/>
            </a:pPr>
            <a:r>
              <a:rPr lang="en-US" dirty="0"/>
              <a:t>Accuracy: </a:t>
            </a:r>
            <a:r>
              <a:rPr lang="en-US" b="1" dirty="0"/>
              <a:t>72%</a:t>
            </a:r>
            <a:endParaRPr lang="en-US" dirty="0"/>
          </a:p>
        </p:txBody>
      </p:sp>
      <p:sp>
        <p:nvSpPr>
          <p:cNvPr id="27" name="Rectangle 26"/>
          <p:cNvSpPr/>
          <p:nvPr/>
        </p:nvSpPr>
        <p:spPr>
          <a:xfrm>
            <a:off x="709246" y="2865146"/>
            <a:ext cx="6096000" cy="1785104"/>
          </a:xfrm>
          <a:prstGeom prst="rect">
            <a:avLst/>
          </a:prstGeom>
        </p:spPr>
        <p:txBody>
          <a:bodyPr>
            <a:spAutoFit/>
          </a:bodyPr>
          <a:lstStyle/>
          <a:p>
            <a:r>
              <a:rPr lang="en-US" sz="2000" b="1" dirty="0"/>
              <a:t>LSTM Only:</a:t>
            </a:r>
          </a:p>
          <a:p>
            <a:pPr>
              <a:buFont typeface="Arial" panose="020B0604020202020204" pitchFamily="34" charset="0"/>
              <a:buChar char="•"/>
            </a:pPr>
            <a:r>
              <a:rPr lang="en-US" dirty="0"/>
              <a:t>LSTM layer to capture temporal dependencies in EEG sequences</a:t>
            </a:r>
          </a:p>
          <a:p>
            <a:pPr>
              <a:buFont typeface="Arial" panose="020B0604020202020204" pitchFamily="34" charset="0"/>
              <a:buChar char="•"/>
            </a:pPr>
            <a:r>
              <a:rPr lang="en-US" dirty="0"/>
              <a:t>Followed by Dense layers</a:t>
            </a:r>
          </a:p>
          <a:p>
            <a:pPr>
              <a:buFont typeface="Arial" panose="020B0604020202020204" pitchFamily="34" charset="0"/>
              <a:buChar char="•"/>
            </a:pPr>
            <a:r>
              <a:rPr lang="en-US" dirty="0"/>
              <a:t>Training resulted in </a:t>
            </a:r>
            <a:r>
              <a:rPr lang="en-US" b="1" dirty="0"/>
              <a:t>overfitting</a:t>
            </a:r>
            <a:r>
              <a:rPr lang="en-US" dirty="0"/>
              <a:t>; confusion matrix misaligned</a:t>
            </a:r>
          </a:p>
          <a:p>
            <a:pPr>
              <a:buFont typeface="Arial" panose="020B0604020202020204" pitchFamily="34" charset="0"/>
              <a:buChar char="•"/>
            </a:pPr>
            <a:r>
              <a:rPr lang="en-US" dirty="0"/>
              <a:t>Accuracy: </a:t>
            </a:r>
            <a:r>
              <a:rPr lang="en-US" b="1" dirty="0"/>
              <a:t>73%</a:t>
            </a:r>
            <a:endParaRPr lang="en-US" dirty="0"/>
          </a:p>
        </p:txBody>
      </p:sp>
    </p:spTree>
    <p:extLst>
      <p:ext uri="{BB962C8B-B14F-4D97-AF65-F5344CB8AC3E}">
        <p14:creationId xmlns:p14="http://schemas.microsoft.com/office/powerpoint/2010/main" val="3016890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769" y="553915"/>
            <a:ext cx="10928838" cy="6460636"/>
          </a:xfrm>
        </p:spPr>
        <p:txBody>
          <a:bodyPr>
            <a:normAutofit fontScale="55000" lnSpcReduction="20000"/>
          </a:bodyPr>
          <a:lstStyle/>
          <a:p>
            <a:pPr marL="0" indent="0">
              <a:buNone/>
            </a:pPr>
            <a:r>
              <a:rPr lang="en-US" sz="3300" b="1" dirty="0"/>
              <a:t>1D CNN + LSTM:</a:t>
            </a:r>
          </a:p>
          <a:p>
            <a:r>
              <a:rPr lang="en-US" dirty="0"/>
              <a:t>CNN layers extract spatial features</a:t>
            </a:r>
          </a:p>
          <a:p>
            <a:r>
              <a:rPr lang="en-US" dirty="0"/>
              <a:t>Output fed into LSTM to capture sequential relations</a:t>
            </a:r>
          </a:p>
          <a:p>
            <a:r>
              <a:rPr lang="en-US" dirty="0"/>
              <a:t>Better generalization than pure LSTM</a:t>
            </a:r>
          </a:p>
          <a:p>
            <a:r>
              <a:rPr lang="en-US" dirty="0"/>
              <a:t>Accuracy: </a:t>
            </a:r>
            <a:r>
              <a:rPr lang="en-US" b="1" dirty="0"/>
              <a:t>95%</a:t>
            </a:r>
          </a:p>
          <a:p>
            <a:pPr marL="0" indent="0">
              <a:buNone/>
            </a:pPr>
            <a:r>
              <a:rPr lang="en-US" sz="3300" b="1" dirty="0"/>
              <a:t>1D CNN + GRU:</a:t>
            </a:r>
          </a:p>
          <a:p>
            <a:r>
              <a:rPr lang="en-US" dirty="0"/>
              <a:t>Similar to CNN+LSTM but uses GRU for sequence modeling</a:t>
            </a:r>
          </a:p>
          <a:p>
            <a:r>
              <a:rPr lang="en-US" dirty="0"/>
              <a:t>Slightly lower accuracy than LSTM variant</a:t>
            </a:r>
          </a:p>
          <a:p>
            <a:r>
              <a:rPr lang="en-US" dirty="0"/>
              <a:t>Accuracy: </a:t>
            </a:r>
            <a:r>
              <a:rPr lang="en-US" b="1" dirty="0"/>
              <a:t>93%</a:t>
            </a:r>
            <a:endParaRPr lang="en-US" dirty="0"/>
          </a:p>
          <a:p>
            <a:pPr marL="0" indent="0">
              <a:buNone/>
            </a:pPr>
            <a:r>
              <a:rPr lang="en-US" sz="3300" b="1" dirty="0"/>
              <a:t>Custom 2D CNN:</a:t>
            </a:r>
          </a:p>
          <a:p>
            <a:r>
              <a:rPr lang="en-US" dirty="0"/>
              <a:t>EEG data reshaped into 2D format</a:t>
            </a:r>
          </a:p>
          <a:p>
            <a:r>
              <a:rPr lang="en-US" dirty="0"/>
              <a:t>Conv2D layers used to extract spatial patterns</a:t>
            </a:r>
          </a:p>
          <a:p>
            <a:r>
              <a:rPr lang="en-US" dirty="0"/>
              <a:t>Pooling, Flatten, Dense layers</a:t>
            </a:r>
          </a:p>
          <a:p>
            <a:r>
              <a:rPr lang="en-US" dirty="0"/>
              <a:t>Accuracy: </a:t>
            </a:r>
            <a:r>
              <a:rPr lang="en-US" b="1" dirty="0"/>
              <a:t>99%</a:t>
            </a:r>
            <a:r>
              <a:rPr lang="en-US" dirty="0"/>
              <a:t> (2 misclassifications)</a:t>
            </a:r>
          </a:p>
          <a:p>
            <a:pPr marL="0" indent="0">
              <a:buNone/>
            </a:pPr>
            <a:r>
              <a:rPr lang="en-US" sz="3300" b="1" dirty="0"/>
              <a:t>ResNet18 (Transfer Learning):</a:t>
            </a:r>
          </a:p>
          <a:p>
            <a:r>
              <a:rPr lang="en-US" dirty="0" err="1"/>
              <a:t>Pretrained</a:t>
            </a:r>
            <a:r>
              <a:rPr lang="en-US" dirty="0"/>
              <a:t> ResNet18 model used (originally for images)</a:t>
            </a:r>
          </a:p>
          <a:p>
            <a:r>
              <a:rPr lang="en-US" dirty="0"/>
              <a:t>EEG 2D images fed as input</a:t>
            </a:r>
          </a:p>
          <a:p>
            <a:r>
              <a:rPr lang="en-US" dirty="0"/>
              <a:t>Final FC layer modified for 3-class classification</a:t>
            </a:r>
          </a:p>
          <a:p>
            <a:r>
              <a:rPr lang="en-US" dirty="0"/>
              <a:t>Very high performance</a:t>
            </a:r>
          </a:p>
          <a:p>
            <a:r>
              <a:rPr lang="en-US" dirty="0"/>
              <a:t>Accuracy: </a:t>
            </a:r>
            <a:r>
              <a:rPr lang="en-US" b="1" dirty="0"/>
              <a:t>98% with only 2 misclassifications</a:t>
            </a:r>
            <a:endParaRPr lang="en-US" dirty="0"/>
          </a:p>
          <a:p>
            <a:endParaRPr lang="en-US" dirty="0"/>
          </a:p>
        </p:txBody>
      </p:sp>
    </p:spTree>
    <p:extLst>
      <p:ext uri="{BB962C8B-B14F-4D97-AF65-F5344CB8AC3E}">
        <p14:creationId xmlns:p14="http://schemas.microsoft.com/office/powerpoint/2010/main" val="2889156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8E34-4EDD-4E7E-0626-9DD58F6F5938}"/>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1D-CNN:</a:t>
            </a:r>
          </a:p>
        </p:txBody>
      </p:sp>
      <p:sp>
        <p:nvSpPr>
          <p:cNvPr id="3" name="Text Placeholder 2">
            <a:extLst>
              <a:ext uri="{FF2B5EF4-FFF2-40B4-BE49-F238E27FC236}">
                <a16:creationId xmlns:a16="http://schemas.microsoft.com/office/drawing/2014/main" id="{A50E8353-E495-12BF-387E-6C3C89D8F264}"/>
              </a:ext>
            </a:extLst>
          </p:cNvPr>
          <p:cNvSpPr>
            <a:spLocks noGrp="1"/>
          </p:cNvSpPr>
          <p:nvPr>
            <p:ph type="body" idx="1"/>
          </p:nvPr>
        </p:nvSpPr>
        <p:spPr>
          <a:xfrm>
            <a:off x="2527911" y="4885375"/>
            <a:ext cx="5157787" cy="564445"/>
          </a:xfrm>
        </p:spPr>
        <p:txBody>
          <a:bodyPr>
            <a:normAutofit/>
          </a:bodyPr>
          <a:lstStyle/>
          <a:p>
            <a:r>
              <a:rPr lang="en-US" sz="1800" dirty="0">
                <a:latin typeface="Times New Roman" panose="02020603050405020304" pitchFamily="18" charset="0"/>
                <a:cs typeface="Times New Roman" panose="02020603050405020304" pitchFamily="18" charset="0"/>
              </a:rPr>
              <a:t>Architecture</a:t>
            </a:r>
          </a:p>
        </p:txBody>
      </p:sp>
      <p:sp>
        <p:nvSpPr>
          <p:cNvPr id="5" name="Text Placeholder 4">
            <a:extLst>
              <a:ext uri="{FF2B5EF4-FFF2-40B4-BE49-F238E27FC236}">
                <a16:creationId xmlns:a16="http://schemas.microsoft.com/office/drawing/2014/main" id="{856ED866-9F9C-30BF-D7AF-068EDBC61B37}"/>
              </a:ext>
            </a:extLst>
          </p:cNvPr>
          <p:cNvSpPr>
            <a:spLocks noGrp="1"/>
          </p:cNvSpPr>
          <p:nvPr>
            <p:ph type="body" sz="quarter" idx="3"/>
          </p:nvPr>
        </p:nvSpPr>
        <p:spPr>
          <a:xfrm>
            <a:off x="8159262" y="4779867"/>
            <a:ext cx="5183188" cy="564445"/>
          </a:xfrm>
        </p:spPr>
        <p:txBody>
          <a:bodyPr>
            <a:normAutofit/>
          </a:bodyPr>
          <a:lstStyle/>
          <a:p>
            <a:r>
              <a:rPr lang="en-US" sz="1800" dirty="0">
                <a:latin typeface="Times New Roman" panose="02020603050405020304" pitchFamily="18" charset="0"/>
                <a:cs typeface="Times New Roman" panose="02020603050405020304" pitchFamily="18" charset="0"/>
              </a:rPr>
              <a:t>Block Diagram</a:t>
            </a:r>
          </a:p>
        </p:txBody>
      </p:sp>
      <p:pic>
        <p:nvPicPr>
          <p:cNvPr id="7" name="Content Placeholder 6">
            <a:extLst>
              <a:ext uri="{FF2B5EF4-FFF2-40B4-BE49-F238E27FC236}">
                <a16:creationId xmlns:a16="http://schemas.microsoft.com/office/drawing/2014/main" id="{A6BB8895-61DD-C221-809E-D00850AD23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8855" y="2866547"/>
            <a:ext cx="5157787" cy="1766432"/>
          </a:xfrm>
          <a:prstGeom prst="rect">
            <a:avLst/>
          </a:prstGeom>
        </p:spPr>
      </p:pic>
      <p:pic>
        <p:nvPicPr>
          <p:cNvPr id="8" name="Content Placeholder 3">
            <a:extLst>
              <a:ext uri="{FF2B5EF4-FFF2-40B4-BE49-F238E27FC236}">
                <a16:creationId xmlns:a16="http://schemas.microsoft.com/office/drawing/2014/main" id="{B7858065-78CC-EBC5-535E-A59700D626B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7574" y="2971044"/>
            <a:ext cx="5808647" cy="1578377"/>
          </a:xfrm>
          <a:prstGeom prst="rect">
            <a:avLst/>
          </a:prstGeom>
        </p:spPr>
      </p:pic>
    </p:spTree>
    <p:extLst>
      <p:ext uri="{BB962C8B-B14F-4D97-AF65-F5344CB8AC3E}">
        <p14:creationId xmlns:p14="http://schemas.microsoft.com/office/powerpoint/2010/main" val="3581333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6FD6-3B53-7A6F-2440-5356C2A55D70}"/>
              </a:ext>
            </a:extLst>
          </p:cNvPr>
          <p:cNvSpPr>
            <a:spLocks noGrp="1"/>
          </p:cNvSpPr>
          <p:nvPr>
            <p:ph type="title"/>
          </p:nvPr>
        </p:nvSpPr>
        <p:spPr>
          <a:xfrm>
            <a:off x="284285" y="0"/>
            <a:ext cx="10515600" cy="1325563"/>
          </a:xfrm>
        </p:spPr>
        <p:txBody>
          <a:bodyPr/>
          <a:lstStyle/>
          <a:p>
            <a:r>
              <a:rPr lang="en-US" sz="2800" b="1" dirty="0">
                <a:latin typeface="Times New Roman" panose="02020603050405020304" pitchFamily="18" charset="0"/>
                <a:cs typeface="Times New Roman" panose="02020603050405020304" pitchFamily="18" charset="0"/>
              </a:rPr>
              <a:t>1D CNN:</a:t>
            </a:r>
            <a:endParaRPr lang="en-IN" sz="28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6438" y="1690688"/>
            <a:ext cx="4783492" cy="43513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82" y="1690688"/>
            <a:ext cx="5553850" cy="2495898"/>
          </a:xfrm>
          <a:prstGeom prst="rect">
            <a:avLst/>
          </a:prstGeom>
        </p:spPr>
      </p:pic>
    </p:spTree>
    <p:extLst>
      <p:ext uri="{BB962C8B-B14F-4D97-AF65-F5344CB8AC3E}">
        <p14:creationId xmlns:p14="http://schemas.microsoft.com/office/powerpoint/2010/main" val="353435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92" y="-92075"/>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TESTED RESULTS FOR 1D CNN:</a:t>
            </a:r>
          </a:p>
        </p:txBody>
      </p:sp>
      <p:pic>
        <p:nvPicPr>
          <p:cNvPr id="4" name="Content Placeholder 7">
            <a:extLst>
              <a:ext uri="{FF2B5EF4-FFF2-40B4-BE49-F238E27FC236}">
                <a16:creationId xmlns:a16="http://schemas.microsoft.com/office/drawing/2014/main" id="{91C07AFC-A71C-BA92-6C2A-DCB27A369F24}"/>
              </a:ext>
            </a:extLst>
          </p:cNvPr>
          <p:cNvPicPr>
            <a:picLocks noGrp="1" noChangeAspect="1"/>
          </p:cNvPicPr>
          <p:nvPr>
            <p:ph idx="1"/>
          </p:nvPr>
        </p:nvPicPr>
        <p:blipFill>
          <a:blip r:embed="rId2"/>
          <a:stretch>
            <a:fillRect/>
          </a:stretch>
        </p:blipFill>
        <p:spPr>
          <a:xfrm>
            <a:off x="6658342" y="1545249"/>
            <a:ext cx="5533658" cy="4257675"/>
          </a:xfrm>
        </p:spPr>
      </p:pic>
      <p:sp>
        <p:nvSpPr>
          <p:cNvPr id="5" name="Rectangle 4"/>
          <p:cNvSpPr/>
          <p:nvPr/>
        </p:nvSpPr>
        <p:spPr>
          <a:xfrm>
            <a:off x="357554" y="817245"/>
            <a:ext cx="6096000" cy="5909310"/>
          </a:xfrm>
          <a:prstGeom prst="rect">
            <a:avLst/>
          </a:prstGeom>
        </p:spPr>
        <p:txBody>
          <a:bodyPr>
            <a:spAutoFit/>
          </a:bodyPr>
          <a:lstStyle/>
          <a:p>
            <a:r>
              <a:rPr lang="es-ES" dirty="0"/>
              <a:t>🎯 Actual </a:t>
            </a:r>
            <a:r>
              <a:rPr lang="es-ES" dirty="0" err="1"/>
              <a:t>y_val</a:t>
            </a:r>
            <a:r>
              <a:rPr lang="es-ES" dirty="0"/>
              <a:t> </a:t>
            </a:r>
            <a:r>
              <a:rPr lang="es-ES" dirty="0" err="1"/>
              <a:t>labels</a:t>
            </a:r>
            <a:r>
              <a:rPr lang="es-ES" dirty="0"/>
              <a:t>: </a:t>
            </a:r>
          </a:p>
          <a:p>
            <a:r>
              <a:rPr lang="es-ES" dirty="0"/>
              <a:t>[1 2 2 2 0 2 1 2 2 1 1 2 1 2 0 1 2 2 1 1 2 1 2 1 0 0 0 1 1 2 2 1 2 2 2 0 0 2 2 2 1 1 2 0 2 1 1 0 2 1 0 1 1 1 2 2 1 2 2 0 1 2 2 1 2 1 1 2 1 0 2 0 1 0 2 1 2 1 2 2 2 1 0 1 1 1 2 2 1 2 1 2 1 0 1 2 2 2 2 1 1 1 2 2 0 2 2 1 2 2 1 2 1 1 1 1 1 2 0 1 1 2 2 1 2 2 1 1 0 1 1 1 2 2 1 0 1 2 2 0 1 1 2 2 1 2 2 0 0 1 0 0 2 1 1 2 2 1 0 0 2 2 1 1 0 0 2 1 1 1 1 2 0 0 1 1 0 1 0 1 2 1 2 0 1 2 1 0 0 0 1 2 1 1 2 0 0 2 1 1 2 2 1 2 0 1 0 1 0 2 2 1 2 1 2 0 2 1 1 2 1 2 0 2 0 2 2 2 1 0 2 0 2 2 1 1 0 0 2 2 1 2 0 1 2 1 2 2 2 1 1 1 0 1 2 1 2 0 2 1 1 2 2 0 1 0 2 2 2 2 1 1 0 0 2 1 1 2 2 2 1 1 2 1 1 1 0 0 2 1 2 1 1 1 1 0 2 2 1 0] </a:t>
            </a:r>
          </a:p>
          <a:p>
            <a:endParaRPr lang="es-ES" dirty="0"/>
          </a:p>
          <a:p>
            <a:r>
              <a:rPr lang="es-ES" dirty="0"/>
              <a:t>🔮 </a:t>
            </a:r>
            <a:r>
              <a:rPr lang="es-ES" dirty="0" err="1"/>
              <a:t>Predicted</a:t>
            </a:r>
            <a:r>
              <a:rPr lang="es-ES" dirty="0"/>
              <a:t> </a:t>
            </a:r>
            <a:r>
              <a:rPr lang="es-ES" dirty="0" err="1"/>
              <a:t>y_val</a:t>
            </a:r>
            <a:r>
              <a:rPr lang="es-ES" dirty="0"/>
              <a:t> </a:t>
            </a:r>
            <a:r>
              <a:rPr lang="es-ES" dirty="0" err="1"/>
              <a:t>labels</a:t>
            </a:r>
            <a:r>
              <a:rPr lang="es-ES" dirty="0"/>
              <a:t>:</a:t>
            </a:r>
          </a:p>
          <a:p>
            <a:r>
              <a:rPr lang="es-ES" dirty="0"/>
              <a:t> [1 2 2 2 0 2 1 2 2 1 1 2 1 2 0 1 2 2 1 1 2 1 2 1 0 0 0 1 1 2 2 1 2 2 2 0 0 2 2 2 1 1 2 0 2 1 1 0 2 1 0 1 1 1 2 2 1 2 2 0 1 2 2 1 2 1 1 2 1 0 2 0 1 0 2 2 2 1 2 2 2 1 0 1 1 1 2 1 1 2 1 2 1 0 1 2 2 2 2 1 1 1 2 2 0 1 2 1 2 2 1 2 1 2 1 1 1 2 0 1 1 2 2 1 2 2 1 1 0 1 1 1 2 2 1 0 1 2 2 0 1 1 2 2 1 2 2 0 1 1 0 0 2 1 1 2 2 1 0 0 2 2 1 1 0 0 2 1 1 1 1 2 0 0 1 1 0 1 0 1 2 1 2 0 1 2 1 0 0 0 1 2 1 1 2 0 0 2 1 1 2 2 1 2 0 1 0 1 0 2 2 1 2 1 2 0 2 1 1 1 1 2 0 2 0 2 2 2 1 0 2 0 2 2 1 1 0 0 2 2 1 2 0 1 2 1 2 2 2 1 1 1 0 1 2 1 2 0 2 1 1 2 2 0 1 0 2 2 2 1 1 1 0 0 2 1 1 2 2 2 0 1 2 1 1 1 0 0 2 1 2 1 1 1 2 0 2 2 1 0]</a:t>
            </a:r>
            <a:endParaRPr lang="en-IN" dirty="0"/>
          </a:p>
        </p:txBody>
      </p:sp>
    </p:spTree>
    <p:extLst>
      <p:ext uri="{BB962C8B-B14F-4D97-AF65-F5344CB8AC3E}">
        <p14:creationId xmlns:p14="http://schemas.microsoft.com/office/powerpoint/2010/main" val="3079546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824C-D4F0-2A4E-18AC-1EB65C0DF10E}"/>
              </a:ext>
            </a:extLst>
          </p:cNvPr>
          <p:cNvSpPr>
            <a:spLocks noGrp="1"/>
          </p:cNvSpPr>
          <p:nvPr>
            <p:ph type="title"/>
          </p:nvPr>
        </p:nvSpPr>
        <p:spPr>
          <a:xfrm>
            <a:off x="442547" y="365126"/>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LSTM:</a:t>
            </a:r>
            <a:endParaRPr lang="en-IN" sz="28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477799" y="2232666"/>
            <a:ext cx="9236401" cy="2392667"/>
          </a:xfrm>
          <a:prstGeom prst="rect">
            <a:avLst/>
          </a:prstGeom>
        </p:spPr>
      </p:pic>
      <p:sp>
        <p:nvSpPr>
          <p:cNvPr id="8" name="Content Placeholder 7"/>
          <p:cNvSpPr>
            <a:spLocks noGrp="1"/>
          </p:cNvSpPr>
          <p:nvPr>
            <p:ph idx="1"/>
          </p:nvPr>
        </p:nvSpPr>
        <p:spPr/>
        <p:txBody>
          <a:bodyPr>
            <a:normAutofit/>
          </a:bodyPr>
          <a:lstStyle/>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Block diagram</a:t>
            </a:r>
          </a:p>
        </p:txBody>
      </p:sp>
    </p:spTree>
    <p:extLst>
      <p:ext uri="{BB962C8B-B14F-4D97-AF65-F5344CB8AC3E}">
        <p14:creationId xmlns:p14="http://schemas.microsoft.com/office/powerpoint/2010/main" val="258596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667" y="1951892"/>
            <a:ext cx="5709638" cy="3297115"/>
          </a:xfrm>
          <a:prstGeom prst="rect">
            <a:avLst/>
          </a:prstGeom>
        </p:spPr>
      </p:pic>
      <p:pic>
        <p:nvPicPr>
          <p:cNvPr id="5" name="Content Placeholder 3"/>
          <p:cNvPicPr>
            <a:picLocks noGrp="1" noChangeAspect="1"/>
          </p:cNvPicPr>
          <p:nvPr>
            <p:ph idx="1"/>
          </p:nvPr>
        </p:nvPicPr>
        <p:blipFill>
          <a:blip r:embed="rId3"/>
          <a:stretch>
            <a:fillRect/>
          </a:stretch>
        </p:blipFill>
        <p:spPr>
          <a:xfrm>
            <a:off x="379523" y="1114015"/>
            <a:ext cx="4979401" cy="4972867"/>
          </a:xfrm>
          <a:prstGeom prst="rect">
            <a:avLst/>
          </a:prstGeom>
        </p:spPr>
      </p:pic>
      <p:sp>
        <p:nvSpPr>
          <p:cNvPr id="6" name="TextBox 5"/>
          <p:cNvSpPr txBox="1"/>
          <p:nvPr/>
        </p:nvSpPr>
        <p:spPr>
          <a:xfrm flipH="1">
            <a:off x="817683" y="6086882"/>
            <a:ext cx="10248197" cy="369332"/>
          </a:xfrm>
          <a:prstGeom prst="rect">
            <a:avLst/>
          </a:prstGeom>
          <a:noFill/>
        </p:spPr>
        <p:txBody>
          <a:bodyPr wrap="square" rtlCol="0">
            <a:spAutoFit/>
          </a:bodyPr>
          <a:lstStyle/>
          <a:p>
            <a:r>
              <a:rPr lang="en-IN" dirty="0"/>
              <a:t>                           </a:t>
            </a:r>
            <a:r>
              <a:rPr lang="en-IN" b="1" dirty="0">
                <a:latin typeface="Times New Roman" panose="02020603050405020304" pitchFamily="18" charset="0"/>
                <a:cs typeface="Times New Roman" panose="02020603050405020304" pitchFamily="18" charset="0"/>
              </a:rPr>
              <a:t>Architecture                                                Confusion Matrix and Classification Report</a:t>
            </a:r>
            <a:endParaRPr lang="en-IN" b="1" dirty="0"/>
          </a:p>
        </p:txBody>
      </p:sp>
    </p:spTree>
    <p:extLst>
      <p:ext uri="{BB962C8B-B14F-4D97-AF65-F5344CB8AC3E}">
        <p14:creationId xmlns:p14="http://schemas.microsoft.com/office/powerpoint/2010/main" val="1878504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C48614-6CBB-AFDC-E932-56EAF207EA45}"/>
              </a:ext>
            </a:extLst>
          </p:cNvPr>
          <p:cNvSpPr txBox="1"/>
          <p:nvPr/>
        </p:nvSpPr>
        <p:spPr>
          <a:xfrm>
            <a:off x="935915" y="505608"/>
            <a:ext cx="140925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GRU</a:t>
            </a:r>
            <a:r>
              <a:rPr lang="en-US" sz="1800" b="1" dirty="0">
                <a:latin typeface="Times New Roman" panose="02020603050405020304" pitchFamily="18" charset="0"/>
                <a:cs typeface="Times New Roman" panose="02020603050405020304" pitchFamily="18" charset="0"/>
              </a:rPr>
              <a:t>:</a:t>
            </a:r>
            <a:endParaRPr lang="en-IN" dirty="0"/>
          </a:p>
        </p:txBody>
      </p:sp>
      <p:sp>
        <p:nvSpPr>
          <p:cNvPr id="6" name="TextBox 5">
            <a:extLst>
              <a:ext uri="{FF2B5EF4-FFF2-40B4-BE49-F238E27FC236}">
                <a16:creationId xmlns:a16="http://schemas.microsoft.com/office/drawing/2014/main" id="{BFE2463C-56CA-1486-6773-2DD983C31FE0}"/>
              </a:ext>
            </a:extLst>
          </p:cNvPr>
          <p:cNvSpPr txBox="1"/>
          <p:nvPr/>
        </p:nvSpPr>
        <p:spPr>
          <a:xfrm>
            <a:off x="2025395" y="4970033"/>
            <a:ext cx="158917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Architecture</a:t>
            </a:r>
            <a:endParaRPr lang="en-IN"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C015E2-C560-8FC2-001B-BCF0DBFE9CAD}"/>
              </a:ext>
            </a:extLst>
          </p:cNvPr>
          <p:cNvSpPr txBox="1"/>
          <p:nvPr/>
        </p:nvSpPr>
        <p:spPr>
          <a:xfrm>
            <a:off x="3485478" y="4977553"/>
            <a:ext cx="697875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Block diagram </a:t>
            </a:r>
            <a:endParaRPr lang="en-IN"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98CDD65-3F31-ECB3-571C-05303AF2893F}"/>
              </a:ext>
            </a:extLst>
          </p:cNvPr>
          <p:cNvPicPr>
            <a:picLocks noChangeAspect="1"/>
          </p:cNvPicPr>
          <p:nvPr/>
        </p:nvPicPr>
        <p:blipFill>
          <a:blip r:embed="rId2"/>
          <a:stretch>
            <a:fillRect/>
          </a:stretch>
        </p:blipFill>
        <p:spPr>
          <a:xfrm>
            <a:off x="0" y="1502311"/>
            <a:ext cx="5886790" cy="3209538"/>
          </a:xfrm>
          <a:prstGeom prst="rect">
            <a:avLst/>
          </a:prstGeom>
        </p:spPr>
      </p:pic>
      <p:pic>
        <p:nvPicPr>
          <p:cNvPr id="9" name="Picture 8">
            <a:extLst>
              <a:ext uri="{FF2B5EF4-FFF2-40B4-BE49-F238E27FC236}">
                <a16:creationId xmlns:a16="http://schemas.microsoft.com/office/drawing/2014/main" id="{FE32875E-B092-191D-274B-E80DFCE9120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4653" y="1635163"/>
            <a:ext cx="6425427" cy="3209538"/>
          </a:xfrm>
          <a:prstGeom prst="rect">
            <a:avLst/>
          </a:prstGeom>
          <a:noFill/>
          <a:ln>
            <a:noFill/>
          </a:ln>
        </p:spPr>
      </p:pic>
    </p:spTree>
    <p:extLst>
      <p:ext uri="{BB962C8B-B14F-4D97-AF65-F5344CB8AC3E}">
        <p14:creationId xmlns:p14="http://schemas.microsoft.com/office/powerpoint/2010/main" val="3512733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F31F-4C55-22F0-0596-5DF35E4C38B5}"/>
              </a:ext>
            </a:extLst>
          </p:cNvPr>
          <p:cNvSpPr>
            <a:spLocks noGrp="1"/>
          </p:cNvSpPr>
          <p:nvPr>
            <p:ph type="title"/>
          </p:nvPr>
        </p:nvSpPr>
        <p:spPr>
          <a:xfrm>
            <a:off x="583222" y="186714"/>
            <a:ext cx="10515600" cy="1325563"/>
          </a:xfrm>
        </p:spPr>
        <p:txBody>
          <a:bodyPr/>
          <a:lstStyle/>
          <a:p>
            <a:r>
              <a:rPr lang="en-US" sz="2800" b="1" dirty="0">
                <a:latin typeface="Times New Roman" panose="02020603050405020304" pitchFamily="18" charset="0"/>
                <a:cs typeface="Times New Roman" panose="02020603050405020304" pitchFamily="18" charset="0"/>
              </a:rPr>
              <a:t>Classification report &amp; confusion matrix:</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2709" y="1512277"/>
            <a:ext cx="7041565" cy="3922027"/>
          </a:xfrm>
        </p:spPr>
      </p:pic>
    </p:spTree>
    <p:extLst>
      <p:ext uri="{BB962C8B-B14F-4D97-AF65-F5344CB8AC3E}">
        <p14:creationId xmlns:p14="http://schemas.microsoft.com/office/powerpoint/2010/main" val="1580691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B91F12-33C3-CA2E-47A7-ADF67B6D06BC}"/>
              </a:ext>
            </a:extLst>
          </p:cNvPr>
          <p:cNvSpPr txBox="1"/>
          <p:nvPr/>
        </p:nvSpPr>
        <p:spPr>
          <a:xfrm>
            <a:off x="688602" y="451821"/>
            <a:ext cx="263562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1DCNN+GRU:</a:t>
            </a:r>
            <a:endParaRPr lang="en-IN" sz="2800" dirty="0"/>
          </a:p>
        </p:txBody>
      </p:sp>
      <p:sp>
        <p:nvSpPr>
          <p:cNvPr id="6" name="TextBox 5">
            <a:extLst>
              <a:ext uri="{FF2B5EF4-FFF2-40B4-BE49-F238E27FC236}">
                <a16:creationId xmlns:a16="http://schemas.microsoft.com/office/drawing/2014/main" id="{DB07B7B6-99A6-3A54-ED7A-560DDBDB26EE}"/>
              </a:ext>
            </a:extLst>
          </p:cNvPr>
          <p:cNvSpPr txBox="1"/>
          <p:nvPr/>
        </p:nvSpPr>
        <p:spPr>
          <a:xfrm>
            <a:off x="2154219" y="5409310"/>
            <a:ext cx="609420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Architecture</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A486FDE-18FC-D4D6-0640-8037086728A8}"/>
              </a:ext>
            </a:extLst>
          </p:cNvPr>
          <p:cNvSpPr txBox="1"/>
          <p:nvPr/>
        </p:nvSpPr>
        <p:spPr>
          <a:xfrm>
            <a:off x="6876827" y="5409310"/>
            <a:ext cx="609420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                  Block diagram </a:t>
            </a:r>
            <a:endParaRPr lang="en-IN" dirty="0"/>
          </a:p>
        </p:txBody>
      </p:sp>
      <p:pic>
        <p:nvPicPr>
          <p:cNvPr id="9" name="Picture 8">
            <a:extLst>
              <a:ext uri="{FF2B5EF4-FFF2-40B4-BE49-F238E27FC236}">
                <a16:creationId xmlns:a16="http://schemas.microsoft.com/office/drawing/2014/main" id="{11D93914-6EA5-0A02-1643-00397FD3D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9381"/>
            <a:ext cx="6152504" cy="2358223"/>
          </a:xfrm>
          <a:prstGeom prst="rect">
            <a:avLst/>
          </a:prstGeom>
        </p:spPr>
      </p:pic>
      <p:pic>
        <p:nvPicPr>
          <p:cNvPr id="1026" name="Picture 2" descr="Generated image">
            <a:extLst>
              <a:ext uri="{FF2B5EF4-FFF2-40B4-BE49-F238E27FC236}">
                <a16:creationId xmlns:a16="http://schemas.microsoft.com/office/drawing/2014/main" id="{EB95F6F3-40BA-D861-3B98-A6D4F08841CA}"/>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1890" y="1078040"/>
            <a:ext cx="4071769" cy="422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140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9180" y="669488"/>
            <a:ext cx="8745204" cy="5432627"/>
          </a:xfrm>
        </p:spPr>
      </p:pic>
    </p:spTree>
    <p:extLst>
      <p:ext uri="{BB962C8B-B14F-4D97-AF65-F5344CB8AC3E}">
        <p14:creationId xmlns:p14="http://schemas.microsoft.com/office/powerpoint/2010/main" val="4133216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78BB-D40B-B359-BF9C-7BC902444A38}"/>
              </a:ext>
            </a:extLst>
          </p:cNvPr>
          <p:cNvSpPr>
            <a:spLocks noGrp="1"/>
          </p:cNvSpPr>
          <p:nvPr>
            <p:ph type="title"/>
          </p:nvPr>
        </p:nvSpPr>
        <p:spPr>
          <a:xfrm>
            <a:off x="-158621" y="-77106"/>
            <a:ext cx="10542037" cy="1286393"/>
          </a:xfrm>
        </p:spPr>
        <p:txBody>
          <a:bodyPr/>
          <a:lstStyle/>
          <a:p>
            <a:r>
              <a:rPr lang="en-US" sz="2800" b="1" dirty="0">
                <a:latin typeface="Times New Roman" panose="02020603050405020304" pitchFamily="18" charset="0"/>
                <a:cs typeface="Times New Roman" panose="02020603050405020304" pitchFamily="18" charset="0"/>
              </a:rPr>
              <a:t>  Classification report &amp; Confusion matrix:</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C36188-92BD-7FD5-6BD8-E4E254D369EA}"/>
              </a:ext>
            </a:extLst>
          </p:cNvPr>
          <p:cNvSpPr>
            <a:spLocks noGrp="1"/>
          </p:cNvSpPr>
          <p:nvPr>
            <p:ph idx="1"/>
          </p:nvPr>
        </p:nvSpPr>
        <p:spPr/>
        <p:txBody>
          <a:bodyPr/>
          <a:lstStyle/>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A7F02FA-3D44-942A-A916-DD3CD91EDE4C}"/>
              </a:ext>
            </a:extLst>
          </p:cNvPr>
          <p:cNvPicPr>
            <a:picLocks noChangeAspect="1"/>
          </p:cNvPicPr>
          <p:nvPr/>
        </p:nvPicPr>
        <p:blipFill>
          <a:blip r:embed="rId2"/>
          <a:stretch>
            <a:fillRect/>
          </a:stretch>
        </p:blipFill>
        <p:spPr>
          <a:xfrm>
            <a:off x="331526" y="1361445"/>
            <a:ext cx="4920054" cy="2464204"/>
          </a:xfrm>
          <a:prstGeom prst="rect">
            <a:avLst/>
          </a:prstGeom>
          <a:ln>
            <a:solidFill>
              <a:schemeClr val="tx1"/>
            </a:solidFill>
          </a:ln>
        </p:spPr>
      </p:pic>
      <p:pic>
        <p:nvPicPr>
          <p:cNvPr id="9" name="Picture 8">
            <a:extLst>
              <a:ext uri="{FF2B5EF4-FFF2-40B4-BE49-F238E27FC236}">
                <a16:creationId xmlns:a16="http://schemas.microsoft.com/office/drawing/2014/main" id="{841E7237-CEE9-A55D-C9F3-41AB1D734BB1}"/>
              </a:ext>
            </a:extLst>
          </p:cNvPr>
          <p:cNvPicPr>
            <a:picLocks noChangeAspect="1"/>
          </p:cNvPicPr>
          <p:nvPr/>
        </p:nvPicPr>
        <p:blipFill>
          <a:blip r:embed="rId3"/>
          <a:stretch>
            <a:fillRect/>
          </a:stretch>
        </p:blipFill>
        <p:spPr>
          <a:xfrm>
            <a:off x="5595633" y="1361445"/>
            <a:ext cx="5539159" cy="4550750"/>
          </a:xfrm>
          <a:prstGeom prst="rect">
            <a:avLst/>
          </a:prstGeom>
          <a:ln>
            <a:solidFill>
              <a:schemeClr val="tx1"/>
            </a:solidFill>
          </a:ln>
        </p:spPr>
      </p:pic>
    </p:spTree>
    <p:extLst>
      <p:ext uri="{BB962C8B-B14F-4D97-AF65-F5344CB8AC3E}">
        <p14:creationId xmlns:p14="http://schemas.microsoft.com/office/powerpoint/2010/main" val="2922643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731A-9B23-CF7F-F8E8-3DC1ACC4E65A}"/>
              </a:ext>
            </a:extLst>
          </p:cNvPr>
          <p:cNvSpPr>
            <a:spLocks noGrp="1"/>
          </p:cNvSpPr>
          <p:nvPr>
            <p:ph type="title"/>
          </p:nvPr>
        </p:nvSpPr>
        <p:spPr>
          <a:xfrm>
            <a:off x="241041" y="0"/>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TESTED RESULTS FOR 1D CNN+GRU</a:t>
            </a:r>
          </a:p>
        </p:txBody>
      </p:sp>
      <p:sp>
        <p:nvSpPr>
          <p:cNvPr id="3" name="Content Placeholder 2">
            <a:extLst>
              <a:ext uri="{FF2B5EF4-FFF2-40B4-BE49-F238E27FC236}">
                <a16:creationId xmlns:a16="http://schemas.microsoft.com/office/drawing/2014/main" id="{0BBC040B-9BE2-5C0D-79B9-1C2FA6363E4F}"/>
              </a:ext>
            </a:extLst>
          </p:cNvPr>
          <p:cNvSpPr>
            <a:spLocks noGrp="1"/>
          </p:cNvSpPr>
          <p:nvPr>
            <p:ph idx="1"/>
          </p:nvPr>
        </p:nvSpPr>
        <p:spPr>
          <a:xfrm>
            <a:off x="427653" y="1088506"/>
            <a:ext cx="10515600" cy="4594029"/>
          </a:xfrm>
        </p:spPr>
        <p:txBody>
          <a:bodyPr>
            <a:normAutofit/>
          </a:bodyPr>
          <a:lstStyle/>
          <a:p>
            <a:pPr marL="0" indent="0">
              <a:buNone/>
            </a:pPr>
            <a:r>
              <a:rPr lang="en-IN" sz="1800" b="0" i="0" dirty="0">
                <a:effectLst/>
                <a:latin typeface="Arial" panose="020B0604020202020204" pitchFamily="34" charset="0"/>
                <a:cs typeface="Arial" panose="020B0604020202020204" pitchFamily="34" charset="0"/>
              </a:rPr>
              <a:t>Predicted labels (</a:t>
            </a:r>
            <a:r>
              <a:rPr lang="en-IN" sz="1800" b="0" i="0" dirty="0" err="1">
                <a:effectLst/>
                <a:latin typeface="Arial" panose="020B0604020202020204" pitchFamily="34" charset="0"/>
                <a:cs typeface="Arial" panose="020B0604020202020204" pitchFamily="34" charset="0"/>
              </a:rPr>
              <a:t>y_val_pred</a:t>
            </a:r>
            <a:r>
              <a:rPr lang="en-IN" sz="1800" b="0" i="0" dirty="0">
                <a:effectLst/>
                <a:latin typeface="Arial" panose="020B0604020202020204" pitchFamily="34" charset="0"/>
                <a:cs typeface="Arial" panose="020B0604020202020204" pitchFamily="34" charset="0"/>
              </a:rPr>
              <a:t>):</a:t>
            </a:r>
          </a:p>
          <a:p>
            <a:pPr marL="0" indent="0">
              <a:buNone/>
            </a:pPr>
            <a:r>
              <a:rPr lang="en-IN" sz="1800" b="0" i="0" dirty="0">
                <a:effectLst/>
                <a:latin typeface="Arial" panose="020B0604020202020204" pitchFamily="34" charset="0"/>
                <a:cs typeface="Arial" panose="020B0604020202020204" pitchFamily="34" charset="0"/>
              </a:rPr>
              <a:t> [0 0 0 0 0 0 0 0 0 0 0 0 0 0 0 0 0 0 0 0 0 0 0 0 0 0 0 1 0 0 0 0 0 0 0 0 0 0 0 0 1 1 1 1 1 1 1 1 1 1 1 1 1 1 1 1 1 1 1 1 1 1 1 1 1 1 1 1 1 1 1 1 1 1 1 1 1 1 1 1 2 2 2 2 2 2 2 2 2 2 2 2 2 2 2 1 2 2 2 2]</a:t>
            </a:r>
          </a:p>
          <a:p>
            <a:pPr marL="0" indent="0">
              <a:buNone/>
            </a:pPr>
            <a:r>
              <a:rPr lang="es-ES" sz="1800" b="0" i="0" dirty="0">
                <a:effectLst/>
                <a:latin typeface="Arial" panose="020B0604020202020204" pitchFamily="34" charset="0"/>
                <a:cs typeface="Arial" panose="020B0604020202020204" pitchFamily="34" charset="0"/>
              </a:rPr>
              <a:t>True </a:t>
            </a:r>
            <a:r>
              <a:rPr lang="es-ES" sz="1800" b="0" i="0" dirty="0" err="1">
                <a:effectLst/>
                <a:latin typeface="Arial" panose="020B0604020202020204" pitchFamily="34" charset="0"/>
                <a:cs typeface="Arial" panose="020B0604020202020204" pitchFamily="34" charset="0"/>
              </a:rPr>
              <a:t>labels</a:t>
            </a:r>
            <a:r>
              <a:rPr lang="es-ES" sz="1800" b="0" i="0" dirty="0">
                <a:effectLst/>
                <a:latin typeface="Arial" panose="020B0604020202020204" pitchFamily="34" charset="0"/>
                <a:cs typeface="Arial" panose="020B0604020202020204" pitchFamily="34" charset="0"/>
              </a:rPr>
              <a:t> (</a:t>
            </a:r>
            <a:r>
              <a:rPr lang="es-ES" sz="1800" b="0" i="0" dirty="0" err="1">
                <a:effectLst/>
                <a:latin typeface="Arial" panose="020B0604020202020204" pitchFamily="34" charset="0"/>
                <a:cs typeface="Arial" panose="020B0604020202020204" pitchFamily="34" charset="0"/>
              </a:rPr>
              <a:t>y_val</a:t>
            </a:r>
            <a:r>
              <a:rPr lang="es-ES" sz="1800" b="0" i="0" dirty="0">
                <a:effectLst/>
                <a:latin typeface="Arial" panose="020B0604020202020204" pitchFamily="34" charset="0"/>
                <a:cs typeface="Arial" panose="020B0604020202020204" pitchFamily="34" charset="0"/>
              </a:rPr>
              <a:t>): </a:t>
            </a:r>
          </a:p>
          <a:p>
            <a:pPr marL="0" indent="0">
              <a:buNone/>
            </a:pPr>
            <a:r>
              <a:rPr lang="es-ES" sz="1800" b="0" i="0" dirty="0">
                <a:effectLst/>
                <a:latin typeface="Arial" panose="020B0604020202020204" pitchFamily="34" charset="0"/>
                <a:cs typeface="Arial" panose="020B0604020202020204" pitchFamily="34" charset="0"/>
              </a:rPr>
              <a:t>[0 0 0 0 0 0 0 0 0 0 0 0 0 0 0 0 0 0 0 0 0 0 0 0 0 0 0 0 0 0 0 0 0 0 0 0 0 0 0 0 1 1 1 1 1 1 1 1 1 1 1 1 1 1 1 1 1 1 1 1 1 1 1 1 1 1 1 1 1 1 1 1 1 1 1 1 1 1 1 1 2 2 2 2 2 2 2 2 2 2 2 2 2 2 2 2 2 2 2 2]</a:t>
            </a:r>
            <a:endParaRPr lang="en-IN" sz="1800" dirty="0">
              <a:latin typeface="Arial" panose="020B0604020202020204" pitchFamily="34" charset="0"/>
              <a:cs typeface="Arial" panose="020B0604020202020204" pitchFamily="34" charset="0"/>
            </a:endParaRPr>
          </a:p>
        </p:txBody>
      </p:sp>
      <p:pic>
        <p:nvPicPr>
          <p:cNvPr id="4" name="Content Placeholder 4">
            <a:extLst>
              <a:ext uri="{FF2B5EF4-FFF2-40B4-BE49-F238E27FC236}">
                <a16:creationId xmlns:a16="http://schemas.microsoft.com/office/drawing/2014/main" id="{3595DD34-2BC9-2DFC-A56F-1069E31DAC00}"/>
              </a:ext>
            </a:extLst>
          </p:cNvPr>
          <p:cNvPicPr>
            <a:picLocks noChangeAspect="1"/>
          </p:cNvPicPr>
          <p:nvPr/>
        </p:nvPicPr>
        <p:blipFill>
          <a:blip r:embed="rId2"/>
          <a:stretch>
            <a:fillRect/>
          </a:stretch>
        </p:blipFill>
        <p:spPr>
          <a:xfrm>
            <a:off x="2892490" y="3050424"/>
            <a:ext cx="4669882" cy="3720617"/>
          </a:xfrm>
          <a:prstGeom prst="rect">
            <a:avLst/>
          </a:prstGeom>
          <a:ln>
            <a:solidFill>
              <a:schemeClr val="tx1"/>
            </a:solidFill>
          </a:ln>
        </p:spPr>
      </p:pic>
    </p:spTree>
    <p:extLst>
      <p:ext uri="{BB962C8B-B14F-4D97-AF65-F5344CB8AC3E}">
        <p14:creationId xmlns:p14="http://schemas.microsoft.com/office/powerpoint/2010/main" val="254549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1DCNN+LSTM:</a:t>
            </a:r>
            <a:endParaRPr lang="en-IN" sz="2800" dirty="0"/>
          </a:p>
        </p:txBody>
      </p:sp>
      <p:pic>
        <p:nvPicPr>
          <p:cNvPr id="4" name="Content Placeholder 3"/>
          <p:cNvPicPr>
            <a:picLocks noGrp="1" noChangeAspect="1"/>
          </p:cNvPicPr>
          <p:nvPr>
            <p:ph idx="1"/>
          </p:nvPr>
        </p:nvPicPr>
        <p:blipFill>
          <a:blip r:embed="rId2"/>
          <a:stretch>
            <a:fillRect/>
          </a:stretch>
        </p:blipFill>
        <p:spPr>
          <a:xfrm>
            <a:off x="0" y="1380392"/>
            <a:ext cx="8176846" cy="3877408"/>
          </a:xfrm>
          <a:prstGeom prst="rect">
            <a:avLst/>
          </a:prstGeom>
        </p:spPr>
      </p:pic>
      <p:pic>
        <p:nvPicPr>
          <p:cNvPr id="5" name="Picture 4"/>
          <p:cNvPicPr>
            <a:picLocks noChangeAspect="1"/>
          </p:cNvPicPr>
          <p:nvPr/>
        </p:nvPicPr>
        <p:blipFill>
          <a:blip r:embed="rId3"/>
          <a:stretch>
            <a:fillRect/>
          </a:stretch>
        </p:blipFill>
        <p:spPr>
          <a:xfrm>
            <a:off x="8029967" y="913579"/>
            <a:ext cx="3231825" cy="4854174"/>
          </a:xfrm>
          <a:prstGeom prst="rect">
            <a:avLst/>
          </a:prstGeom>
        </p:spPr>
      </p:pic>
      <p:sp>
        <p:nvSpPr>
          <p:cNvPr id="6" name="TextBox 5"/>
          <p:cNvSpPr txBox="1"/>
          <p:nvPr/>
        </p:nvSpPr>
        <p:spPr>
          <a:xfrm>
            <a:off x="465992" y="6088401"/>
            <a:ext cx="1151792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Architecture                                                                                 Block diagram              </a:t>
            </a:r>
          </a:p>
        </p:txBody>
      </p:sp>
    </p:spTree>
    <p:extLst>
      <p:ext uri="{BB962C8B-B14F-4D97-AF65-F5344CB8AC3E}">
        <p14:creationId xmlns:p14="http://schemas.microsoft.com/office/powerpoint/2010/main" val="67329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872-D96E-051A-A2C8-43A3316DAE27}"/>
              </a:ext>
            </a:extLst>
          </p:cNvPr>
          <p:cNvSpPr>
            <a:spLocks noGrp="1"/>
          </p:cNvSpPr>
          <p:nvPr>
            <p:ph type="title"/>
          </p:nvPr>
        </p:nvSpPr>
        <p:spPr>
          <a:xfrm>
            <a:off x="436984" y="169182"/>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1DCNN+LSTM:</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21" y="1494744"/>
            <a:ext cx="5387871" cy="50097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732" y="2271159"/>
            <a:ext cx="5436984" cy="2543437"/>
          </a:xfrm>
          <a:prstGeom prst="rect">
            <a:avLst/>
          </a:prstGeom>
        </p:spPr>
      </p:pic>
    </p:spTree>
    <p:extLst>
      <p:ext uri="{BB962C8B-B14F-4D97-AF65-F5344CB8AC3E}">
        <p14:creationId xmlns:p14="http://schemas.microsoft.com/office/powerpoint/2010/main" val="237399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678" y="-157389"/>
            <a:ext cx="10515600" cy="1325563"/>
          </a:xfrm>
        </p:spPr>
        <p:txBody>
          <a:bodyPr/>
          <a:lstStyle/>
          <a:p>
            <a:r>
              <a:rPr lang="en-IN" sz="2800" b="1" dirty="0">
                <a:latin typeface="Times New Roman" panose="02020603050405020304" pitchFamily="18" charset="0"/>
                <a:cs typeface="Times New Roman" panose="02020603050405020304" pitchFamily="18" charset="0"/>
              </a:rPr>
              <a:t>TESTED RESULTS FOR 1DCNN+LSTM:</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268" y="1020369"/>
            <a:ext cx="6066502" cy="4176935"/>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351" y="5339775"/>
            <a:ext cx="5000382" cy="967335"/>
          </a:xfrm>
          <a:prstGeom prst="rect">
            <a:avLst/>
          </a:prstGeom>
        </p:spPr>
      </p:pic>
    </p:spTree>
    <p:extLst>
      <p:ext uri="{BB962C8B-B14F-4D97-AF65-F5344CB8AC3E}">
        <p14:creationId xmlns:p14="http://schemas.microsoft.com/office/powerpoint/2010/main" val="2822687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CD55-13B4-E0E7-6280-340C9A7F1C93}"/>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Custom </a:t>
            </a:r>
            <a:r>
              <a:rPr lang="en-US" sz="2800" b="1" dirty="0">
                <a:latin typeface="Times New Roman" panose="02020603050405020304" pitchFamily="18" charset="0"/>
                <a:cs typeface="Times New Roman" panose="02020603050405020304" pitchFamily="18" charset="0"/>
              </a:rPr>
              <a:t>2D-CNN</a:t>
            </a:r>
            <a:r>
              <a:rPr lang="en-US" sz="3600" b="1" dirty="0">
                <a:latin typeface="Times New Roman" panose="02020603050405020304" pitchFamily="18" charset="0"/>
                <a:cs typeface="Times New Roman" panose="02020603050405020304" pitchFamily="18" charset="0"/>
              </a:rPr>
              <a:t>:</a:t>
            </a:r>
          </a:p>
        </p:txBody>
      </p:sp>
      <p:sp>
        <p:nvSpPr>
          <p:cNvPr id="3" name="Text Placeholder 2">
            <a:extLst>
              <a:ext uri="{FF2B5EF4-FFF2-40B4-BE49-F238E27FC236}">
                <a16:creationId xmlns:a16="http://schemas.microsoft.com/office/drawing/2014/main" id="{0AE674A8-1A80-B5BE-DF0E-91283AB72270}"/>
              </a:ext>
            </a:extLst>
          </p:cNvPr>
          <p:cNvSpPr>
            <a:spLocks noGrp="1"/>
          </p:cNvSpPr>
          <p:nvPr>
            <p:ph type="body" idx="1"/>
          </p:nvPr>
        </p:nvSpPr>
        <p:spPr>
          <a:xfrm>
            <a:off x="2097087" y="4802432"/>
            <a:ext cx="5157787" cy="823912"/>
          </a:xfrm>
        </p:spPr>
        <p:txBody>
          <a:bodyPr>
            <a:normAutofit/>
          </a:bodyPr>
          <a:lstStyle/>
          <a:p>
            <a:r>
              <a:rPr lang="en-US" sz="1800" dirty="0">
                <a:latin typeface="Times New Roman" panose="02020603050405020304" pitchFamily="18" charset="0"/>
                <a:cs typeface="Times New Roman" panose="02020603050405020304" pitchFamily="18" charset="0"/>
              </a:rPr>
              <a:t>Architecture</a:t>
            </a:r>
          </a:p>
        </p:txBody>
      </p:sp>
      <p:sp>
        <p:nvSpPr>
          <p:cNvPr id="5" name="Text Placeholder 4">
            <a:extLst>
              <a:ext uri="{FF2B5EF4-FFF2-40B4-BE49-F238E27FC236}">
                <a16:creationId xmlns:a16="http://schemas.microsoft.com/office/drawing/2014/main" id="{025965DD-98C4-4575-5A40-E170FF60F433}"/>
              </a:ext>
            </a:extLst>
          </p:cNvPr>
          <p:cNvSpPr>
            <a:spLocks noGrp="1"/>
          </p:cNvSpPr>
          <p:nvPr>
            <p:ph type="body" sz="quarter" idx="3"/>
          </p:nvPr>
        </p:nvSpPr>
        <p:spPr>
          <a:xfrm>
            <a:off x="7464669" y="4736713"/>
            <a:ext cx="5183188" cy="823912"/>
          </a:xfrm>
        </p:spPr>
        <p:txBody>
          <a:bodyPr>
            <a:normAutofit/>
          </a:bodyPr>
          <a:lstStyle/>
          <a:p>
            <a:r>
              <a:rPr lang="en-US" sz="1800" dirty="0">
                <a:latin typeface="Times New Roman" panose="02020603050405020304" pitchFamily="18" charset="0"/>
                <a:cs typeface="Times New Roman" panose="02020603050405020304" pitchFamily="18" charset="0"/>
              </a:rPr>
              <a:t>Block Diagram</a:t>
            </a:r>
          </a:p>
        </p:txBody>
      </p:sp>
      <p:pic>
        <p:nvPicPr>
          <p:cNvPr id="7" name="Content Placeholder 6">
            <a:extLst>
              <a:ext uri="{FF2B5EF4-FFF2-40B4-BE49-F238E27FC236}">
                <a16:creationId xmlns:a16="http://schemas.microsoft.com/office/drawing/2014/main" id="{74E96C0B-6E76-7670-8CB5-E3DBB064FF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6794" y="1690688"/>
            <a:ext cx="5183188" cy="2799620"/>
          </a:xfrm>
          <a:prstGeom prst="rect">
            <a:avLst/>
          </a:prstGeom>
        </p:spPr>
      </p:pic>
      <p:pic>
        <p:nvPicPr>
          <p:cNvPr id="8" name="Content Placeholder 7">
            <a:extLst>
              <a:ext uri="{FF2B5EF4-FFF2-40B4-BE49-F238E27FC236}">
                <a16:creationId xmlns:a16="http://schemas.microsoft.com/office/drawing/2014/main" id="{A5AEA545-5DB9-11E1-8367-7F6DB0E70AC6}"/>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5968122" y="2150387"/>
            <a:ext cx="6068507" cy="2339921"/>
          </a:xfrm>
          <a:prstGeom prst="rect">
            <a:avLst/>
          </a:prstGeom>
          <a:noFill/>
          <a:ln>
            <a:noFill/>
          </a:ln>
        </p:spPr>
      </p:pic>
    </p:spTree>
    <p:extLst>
      <p:ext uri="{BB962C8B-B14F-4D97-AF65-F5344CB8AC3E}">
        <p14:creationId xmlns:p14="http://schemas.microsoft.com/office/powerpoint/2010/main" val="585486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9B48-AE5F-62AE-2BCC-B88F94178DDC}"/>
              </a:ext>
            </a:extLst>
          </p:cNvPr>
          <p:cNvSpPr>
            <a:spLocks noGrp="1"/>
          </p:cNvSpPr>
          <p:nvPr>
            <p:ph type="title"/>
          </p:nvPr>
        </p:nvSpPr>
        <p:spPr>
          <a:xfrm>
            <a:off x="219808" y="136526"/>
            <a:ext cx="11133992" cy="795460"/>
          </a:xfrm>
        </p:spPr>
        <p:txBody>
          <a:bodyPr/>
          <a:lstStyle/>
          <a:p>
            <a:r>
              <a:rPr lang="en-US" sz="2800" b="1" dirty="0">
                <a:latin typeface="Times New Roman" panose="02020603050405020304" pitchFamily="18" charset="0"/>
                <a:cs typeface="Times New Roman" panose="02020603050405020304" pitchFamily="18" charset="0"/>
              </a:rPr>
              <a:t> CUSTOM 2D CNN:</a:t>
            </a:r>
            <a:endParaRPr lang="en-IN" sz="2800"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F32FA543-069A-CBD6-F363-319EACC0258F}"/>
              </a:ext>
            </a:extLst>
          </p:cNvPr>
          <p:cNvPicPr>
            <a:picLocks noGrp="1" noChangeAspect="1"/>
          </p:cNvPicPr>
          <p:nvPr>
            <p:ph idx="1"/>
          </p:nvPr>
        </p:nvPicPr>
        <p:blipFill>
          <a:blip r:embed="rId2"/>
          <a:stretch>
            <a:fillRect/>
          </a:stretch>
        </p:blipFill>
        <p:spPr>
          <a:xfrm>
            <a:off x="302978" y="691728"/>
            <a:ext cx="5693375" cy="2464103"/>
          </a:xfrm>
        </p:spPr>
      </p:pic>
      <p:pic>
        <p:nvPicPr>
          <p:cNvPr id="7" name="Content Placeholder 7">
            <a:extLst>
              <a:ext uri="{FF2B5EF4-FFF2-40B4-BE49-F238E27FC236}">
                <a16:creationId xmlns:a16="http://schemas.microsoft.com/office/drawing/2014/main" id="{487B71B7-F10B-65BB-E47D-E05EE6D7CCE1}"/>
              </a:ext>
            </a:extLst>
          </p:cNvPr>
          <p:cNvPicPr>
            <a:picLocks noChangeAspect="1"/>
          </p:cNvPicPr>
          <p:nvPr/>
        </p:nvPicPr>
        <p:blipFill>
          <a:blip r:embed="rId3"/>
          <a:stretch>
            <a:fillRect/>
          </a:stretch>
        </p:blipFill>
        <p:spPr>
          <a:xfrm>
            <a:off x="436682" y="3185106"/>
            <a:ext cx="5425966" cy="3697104"/>
          </a:xfrm>
          <a:prstGeom prst="rect">
            <a:avLst/>
          </a:prstGeom>
        </p:spPr>
      </p:pic>
      <p:pic>
        <p:nvPicPr>
          <p:cNvPr id="9" name="Picture 8">
            <a:extLst>
              <a:ext uri="{FF2B5EF4-FFF2-40B4-BE49-F238E27FC236}">
                <a16:creationId xmlns:a16="http://schemas.microsoft.com/office/drawing/2014/main" id="{1FDD7F16-72FA-EF6C-E41C-C5E61B1AEFCB}"/>
              </a:ext>
            </a:extLst>
          </p:cNvPr>
          <p:cNvPicPr>
            <a:picLocks noChangeAspect="1"/>
          </p:cNvPicPr>
          <p:nvPr/>
        </p:nvPicPr>
        <p:blipFill>
          <a:blip r:embed="rId4"/>
          <a:stretch>
            <a:fillRect/>
          </a:stretch>
        </p:blipFill>
        <p:spPr>
          <a:xfrm>
            <a:off x="6413426" y="1431475"/>
            <a:ext cx="5196643" cy="4387434"/>
          </a:xfrm>
          <a:prstGeom prst="rect">
            <a:avLst/>
          </a:prstGeom>
        </p:spPr>
      </p:pic>
    </p:spTree>
    <p:extLst>
      <p:ext uri="{BB962C8B-B14F-4D97-AF65-F5344CB8AC3E}">
        <p14:creationId xmlns:p14="http://schemas.microsoft.com/office/powerpoint/2010/main" val="4136711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84" y="-162413"/>
            <a:ext cx="10515600" cy="1325563"/>
          </a:xfrm>
        </p:spPr>
        <p:txBody>
          <a:bodyPr/>
          <a:lstStyle/>
          <a:p>
            <a:r>
              <a:rPr lang="en-IN" sz="2800" b="1" dirty="0">
                <a:latin typeface="Times New Roman" panose="02020603050405020304" pitchFamily="18" charset="0"/>
                <a:cs typeface="Times New Roman" panose="02020603050405020304" pitchFamily="18" charset="0"/>
              </a:rPr>
              <a:t>TESTED RESULTS FOR 2D CNN:</a:t>
            </a:r>
          </a:p>
        </p:txBody>
      </p:sp>
      <p:sp>
        <p:nvSpPr>
          <p:cNvPr id="6" name="TextBox 5"/>
          <p:cNvSpPr txBox="1"/>
          <p:nvPr/>
        </p:nvSpPr>
        <p:spPr>
          <a:xfrm>
            <a:off x="351691" y="923192"/>
            <a:ext cx="11597056" cy="3970318"/>
          </a:xfrm>
          <a:prstGeom prst="rect">
            <a:avLst/>
          </a:prstGeom>
          <a:noFill/>
        </p:spPr>
        <p:txBody>
          <a:bodyPr wrap="square" rtlCol="0">
            <a:spAutoFit/>
          </a:bodyPr>
          <a:lstStyle/>
          <a:p>
            <a:endParaRPr lang="es-ES" dirty="0"/>
          </a:p>
          <a:p>
            <a:r>
              <a:rPr lang="es-ES" dirty="0"/>
              <a:t>🎯 Actual </a:t>
            </a:r>
            <a:r>
              <a:rPr lang="es-ES" dirty="0" err="1"/>
              <a:t>y_val</a:t>
            </a:r>
            <a:r>
              <a:rPr lang="es-ES" dirty="0"/>
              <a:t> </a:t>
            </a:r>
            <a:r>
              <a:rPr lang="es-ES" dirty="0" err="1"/>
              <a:t>labels</a:t>
            </a:r>
            <a:r>
              <a:rPr lang="es-ES" dirty="0"/>
              <a:t>: </a:t>
            </a:r>
          </a:p>
          <a:p>
            <a:r>
              <a:rPr lang="es-ES" dirty="0"/>
              <a:t>[1 2 2 2 0 2 1 2 2 1 1 2 1 2 0 1 2 2 1 1 2 1 2 1 0 0 0 1 1 2 2 1 2 2 2 0 0 2 2 2 1 1 2 0 2 1 1 0 2 1 0 1 1 1 2 2 1 2 2 0 1 2 2 1 2 1 1 2 1 0 2 0 1 0 2 1 2 1 2 2 2 1 0 1 1 1 2 2 1 2 1 2 1 0 1 2 2 2 2 1 1 1 2 2 0 2 2 1 2 2 1 2 1 1 1 1 1 2 0 1 1 2 2 1 2 2 1 1 0 1 1 1 2 2 1 0 1 2 2 0 1 1 2 2 1 2 2 0 0 1 0 0 2 1 1 2 2 1 0 0 2 2 1 1 0 0 2 1 1 1 1 2 0 0 1 1 0 1 0 1 2 1 2 0 1 2 1 0 0 0 1 2 1 1 2 0 0 2 1 1 2 2 1 2 0 1 0 1 0 2 2 1 2 1 2 0 2 1 1 2 1 2 0 2 0 2 2 2 1 0 2 0 2 2 1 1 0 0 2 2 1 2 0 1 2 1 2 2 2 1 1 1 0 1 2 1 2 0 2 1 1 2 2 0 1 0 2 2 2 2 1 1 0 0 2 1 1 2 2 2 1 1 2 1 1 1 0 0 2 1 2 1 1 1 1 0 2 2 1 0] </a:t>
            </a:r>
          </a:p>
          <a:p>
            <a:endParaRPr lang="es-ES" dirty="0"/>
          </a:p>
          <a:p>
            <a:r>
              <a:rPr lang="es-ES" dirty="0"/>
              <a:t>🔮 </a:t>
            </a:r>
            <a:r>
              <a:rPr lang="es-ES" dirty="0" err="1"/>
              <a:t>Predicted</a:t>
            </a:r>
            <a:r>
              <a:rPr lang="es-ES" dirty="0"/>
              <a:t> </a:t>
            </a:r>
            <a:r>
              <a:rPr lang="es-ES" dirty="0" err="1"/>
              <a:t>y_val</a:t>
            </a:r>
            <a:r>
              <a:rPr lang="es-ES" dirty="0"/>
              <a:t> </a:t>
            </a:r>
            <a:r>
              <a:rPr lang="es-ES" dirty="0" err="1"/>
              <a:t>labels</a:t>
            </a:r>
            <a:r>
              <a:rPr lang="es-ES" dirty="0"/>
              <a:t>:</a:t>
            </a:r>
          </a:p>
          <a:p>
            <a:r>
              <a:rPr lang="es-ES" dirty="0"/>
              <a:t> [1 2 2 2 0 2 1 2 2 1 1 2 1 2 0 1 2 2 1 1 2 1 2 1 0 0 0 1 1 2 2 1 2 2 2 0 0 2 2 2 1 1 2 0 2 1 1 0 2 1 0 1 1 1 2 2 1 2 2 0 1 2 2 1 2 1 1 2 1 0 2 0 1 0 2 2 2 1 2 2 2 1 0 1 1 1 2 1 1 2 1 2 1 0 1 2 2 2 2 1 1 1 2 2 0 1 2 1 2 2 1 2 1 2 1 1 1 2 0 1 1 2 2 1 2 2 1 1 0 1 1 1 2 2 1 0 1 2 2 0 1 1 2 2 1 2 2 0 1 1 0 0 2 1 1 2 2 1 0 0 2 2 1 1 0 0 2 1 1 1 1 2 0 0 1 1 0 1 0 1 2 1 2 0 1 2 1 0 0 0 1 2 1 1 2 0 0 2 1 1 2 2 1 2 0 1 0 1 0 2 2 1 2 1 2 0 2 1 1 1 1 2 0 2 0 2 2 2 1 0 2 0 2 2 1 1 0 0 2 2 1 2 0 1 2 1 2 2 2 1 1 1 0 1 2 1 2 0 2 1 1 2 2 0 1 0 2 2 2 1 1 1 0 0 2 1 1 2 2 2 0 1 2 1 1 1 0 0 2 1 2 1 1 1 2 0 2 2 1 0]</a:t>
            </a:r>
            <a:endParaRPr lang="en-IN" dirty="0"/>
          </a:p>
        </p:txBody>
      </p:sp>
    </p:spTree>
    <p:extLst>
      <p:ext uri="{BB962C8B-B14F-4D97-AF65-F5344CB8AC3E}">
        <p14:creationId xmlns:p14="http://schemas.microsoft.com/office/powerpoint/2010/main" val="143429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A63765-A251-9231-096C-139EE44EA18F}"/>
              </a:ext>
            </a:extLst>
          </p:cNvPr>
          <p:cNvSpPr txBox="1"/>
          <p:nvPr/>
        </p:nvSpPr>
        <p:spPr>
          <a:xfrm>
            <a:off x="626634" y="529213"/>
            <a:ext cx="609420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2D CNN(RESNET-18):</a:t>
            </a:r>
            <a:endParaRPr lang="en-IN" sz="2800" dirty="0"/>
          </a:p>
        </p:txBody>
      </p:sp>
      <p:pic>
        <p:nvPicPr>
          <p:cNvPr id="5" name="Picture 4">
            <a:extLst>
              <a:ext uri="{FF2B5EF4-FFF2-40B4-BE49-F238E27FC236}">
                <a16:creationId xmlns:a16="http://schemas.microsoft.com/office/drawing/2014/main" id="{65CE4CBF-DDD6-E3FA-BA92-D6A3CB355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34093" y="1344975"/>
            <a:ext cx="5208177" cy="4623098"/>
          </a:xfrm>
          <a:prstGeom prst="rect">
            <a:avLst/>
          </a:prstGeom>
        </p:spPr>
      </p:pic>
      <p:pic>
        <p:nvPicPr>
          <p:cNvPr id="6" name="Picture 5">
            <a:extLst>
              <a:ext uri="{FF2B5EF4-FFF2-40B4-BE49-F238E27FC236}">
                <a16:creationId xmlns:a16="http://schemas.microsoft.com/office/drawing/2014/main" id="{2D8FB178-FD97-C097-A419-23BC7560EB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0869" y="2158513"/>
            <a:ext cx="5731510" cy="3069703"/>
          </a:xfrm>
          <a:prstGeom prst="rect">
            <a:avLst/>
          </a:prstGeom>
          <a:noFill/>
          <a:ln>
            <a:noFill/>
          </a:ln>
        </p:spPr>
      </p:pic>
      <p:sp>
        <p:nvSpPr>
          <p:cNvPr id="7" name="TextBox 6">
            <a:extLst>
              <a:ext uri="{FF2B5EF4-FFF2-40B4-BE49-F238E27FC236}">
                <a16:creationId xmlns:a16="http://schemas.microsoft.com/office/drawing/2014/main" id="{971CC84D-BF2E-6F4A-8703-26C23B9A4B29}"/>
              </a:ext>
            </a:extLst>
          </p:cNvPr>
          <p:cNvSpPr txBox="1"/>
          <p:nvPr/>
        </p:nvSpPr>
        <p:spPr>
          <a:xfrm>
            <a:off x="2081677" y="6328787"/>
            <a:ext cx="767838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Architecture                                                                                   Block diagram</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26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AAC02-C589-EC81-2236-B395BFA97DE1}"/>
              </a:ext>
            </a:extLst>
          </p:cNvPr>
          <p:cNvSpPr>
            <a:spLocks noGrp="1"/>
          </p:cNvSpPr>
          <p:nvPr>
            <p:ph type="title"/>
          </p:nvPr>
        </p:nvSpPr>
        <p:spPr>
          <a:xfrm>
            <a:off x="-531845" y="-9407"/>
            <a:ext cx="8638592" cy="1214595"/>
          </a:xfrm>
        </p:spPr>
        <p:txBody>
          <a:bodyPr/>
          <a:lstStyle/>
          <a:p>
            <a:r>
              <a:rPr lang="en-US" sz="2800" b="1" dirty="0">
                <a:latin typeface="Times New Roman" panose="02020603050405020304" pitchFamily="18" charset="0"/>
                <a:cs typeface="Times New Roman" panose="02020603050405020304" pitchFamily="18" charset="0"/>
              </a:rPr>
              <a:t>      Classification report &amp; confusion matrix:</a:t>
            </a:r>
            <a:endParaRPr lang="en-IN" sz="2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653012C-F99C-0CEC-CB5A-A95333A46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52" y="1951638"/>
            <a:ext cx="5497325" cy="2890950"/>
          </a:xfrm>
          <a:prstGeom prst="rect">
            <a:avLst/>
          </a:prstGeom>
          <a:ln>
            <a:solidFill>
              <a:schemeClr val="tx1"/>
            </a:solidFill>
          </a:ln>
        </p:spPr>
      </p:pic>
      <p:pic>
        <p:nvPicPr>
          <p:cNvPr id="9" name="Picture 8">
            <a:extLst>
              <a:ext uri="{FF2B5EF4-FFF2-40B4-BE49-F238E27FC236}">
                <a16:creationId xmlns:a16="http://schemas.microsoft.com/office/drawing/2014/main" id="{B5F3203B-CE79-18B7-539D-071B643CA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080" y="1205189"/>
            <a:ext cx="5335245" cy="4691758"/>
          </a:xfrm>
          <a:prstGeom prst="rect">
            <a:avLst/>
          </a:prstGeom>
          <a:ln>
            <a:solidFill>
              <a:schemeClr val="tx1"/>
            </a:solidFill>
          </a:ln>
        </p:spPr>
      </p:pic>
    </p:spTree>
    <p:extLst>
      <p:ext uri="{BB962C8B-B14F-4D97-AF65-F5344CB8AC3E}">
        <p14:creationId xmlns:p14="http://schemas.microsoft.com/office/powerpoint/2010/main" val="11623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CDDEB-D349-8BE0-6BD0-EAE9F72D5E39}"/>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792FEBD-AD2A-40C4-50CB-25C6CABB277B}"/>
              </a:ext>
            </a:extLst>
          </p:cNvPr>
          <p:cNvSpPr>
            <a:spLocks noGrp="1"/>
          </p:cNvSpPr>
          <p:nvPr>
            <p:ph idx="1"/>
          </p:nvPr>
        </p:nvSpPr>
        <p:spPr>
          <a:xfrm>
            <a:off x="1" y="1395167"/>
            <a:ext cx="6504494" cy="6542202"/>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                                     </a:t>
            </a:r>
          </a:p>
          <a:p>
            <a:pPr lvl="2"/>
            <a:r>
              <a:rPr lang="en-US" sz="2400" b="0" i="0" dirty="0">
                <a:effectLst/>
                <a:latin typeface="Times New Roman" panose="02020603050405020304" pitchFamily="18" charset="0"/>
                <a:cs typeface="Times New Roman" panose="02020603050405020304" pitchFamily="18" charset="0"/>
              </a:rPr>
              <a:t>Epilepsy is a group of neurological disorders. </a:t>
            </a:r>
            <a:endParaRPr lang="en-US" sz="2400" dirty="0">
              <a:latin typeface="Times New Roman" panose="02020603050405020304" pitchFamily="18" charset="0"/>
              <a:cs typeface="Times New Roman" panose="02020603050405020304" pitchFamily="18" charset="0"/>
            </a:endParaRPr>
          </a:p>
          <a:p>
            <a:pPr lvl="2"/>
            <a:r>
              <a:rPr lang="en-US" sz="2400" b="0" i="0" dirty="0">
                <a:effectLst/>
                <a:latin typeface="Times New Roman" panose="02020603050405020304" pitchFamily="18" charset="0"/>
                <a:cs typeface="Times New Roman" panose="02020603050405020304" pitchFamily="18" charset="0"/>
              </a:rPr>
              <a:t>It affects 50 million patients worldwide</a:t>
            </a:r>
            <a:endParaRPr lang="en-US" sz="2400" dirty="0">
              <a:latin typeface="Times New Roman" panose="02020603050405020304" pitchFamily="18" charset="0"/>
              <a:cs typeface="Times New Roman" panose="02020603050405020304" pitchFamily="18" charset="0"/>
            </a:endParaRPr>
          </a:p>
          <a:p>
            <a:pPr lvl="2"/>
            <a:r>
              <a:rPr lang="en-US" sz="2400" b="0" i="0" dirty="0">
                <a:effectLst/>
                <a:latin typeface="Times New Roman" panose="02020603050405020304" pitchFamily="18" charset="0"/>
                <a:cs typeface="Times New Roman" panose="02020603050405020304" pitchFamily="18" charset="0"/>
              </a:rPr>
              <a:t>EEG is used for diagnosis, but visual analysis can be ambiguous</a:t>
            </a:r>
            <a:endParaRPr lang="en-US" sz="2400" dirty="0">
              <a:latin typeface="Times New Roman" panose="02020603050405020304" pitchFamily="18" charset="0"/>
              <a:cs typeface="Times New Roman" panose="02020603050405020304" pitchFamily="18" charset="0"/>
            </a:endParaRPr>
          </a:p>
          <a:p>
            <a:pPr lvl="2"/>
            <a:r>
              <a:rPr lang="en-US" sz="2400" b="0" i="0" dirty="0">
                <a:effectLst/>
                <a:latin typeface="Times New Roman" panose="02020603050405020304" pitchFamily="18" charset="0"/>
                <a:cs typeface="Times New Roman" panose="02020603050405020304" pitchFamily="18" charset="0"/>
              </a:rPr>
              <a:t>Quantitative </a:t>
            </a:r>
            <a:r>
              <a:rPr lang="en-US" sz="2400" b="0" i="0" dirty="0" err="1">
                <a:effectLst/>
                <a:latin typeface="Times New Roman" panose="02020603050405020304" pitchFamily="18" charset="0"/>
                <a:cs typeface="Times New Roman" panose="02020603050405020304" pitchFamily="18" charset="0"/>
              </a:rPr>
              <a:t>analysis,machine</a:t>
            </a:r>
            <a:r>
              <a:rPr lang="en-US" sz="2400" b="0" i="0" dirty="0">
                <a:effectLst/>
                <a:latin typeface="Times New Roman" panose="02020603050405020304" pitchFamily="18" charset="0"/>
                <a:cs typeface="Times New Roman" panose="02020603050405020304" pitchFamily="18" charset="0"/>
              </a:rPr>
              <a:t> learning and deep learning can improve classification</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pPr lvl="1"/>
            <a:endParaRPr lang="en-US" dirty="0"/>
          </a:p>
          <a:p>
            <a:pPr marL="457200" lvl="1" indent="0">
              <a:buNone/>
            </a:pPr>
            <a:endParaRPr lang="en-US" dirty="0"/>
          </a:p>
          <a:p>
            <a:pPr lvl="1"/>
            <a:endParaRPr lang="en-US" dirty="0"/>
          </a:p>
        </p:txBody>
      </p:sp>
      <p:sp>
        <p:nvSpPr>
          <p:cNvPr id="4" name="TextBox 3">
            <a:extLst>
              <a:ext uri="{FF2B5EF4-FFF2-40B4-BE49-F238E27FC236}">
                <a16:creationId xmlns:a16="http://schemas.microsoft.com/office/drawing/2014/main" id="{676F1FF6-8776-29AB-A474-322924F91567}"/>
              </a:ext>
            </a:extLst>
          </p:cNvPr>
          <p:cNvSpPr txBox="1"/>
          <p:nvPr/>
        </p:nvSpPr>
        <p:spPr>
          <a:xfrm>
            <a:off x="886121" y="867267"/>
            <a:ext cx="4245205" cy="80021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Introduction</a:t>
            </a:r>
            <a:r>
              <a:rPr lang="en-US" sz="1800" b="1" dirty="0">
                <a:latin typeface="Times New Roman" panose="02020603050405020304" pitchFamily="18" charset="0"/>
                <a:cs typeface="Times New Roman" panose="02020603050405020304" pitchFamily="18" charset="0"/>
              </a:rPr>
              <a:t>:</a:t>
            </a:r>
          </a:p>
          <a:p>
            <a:endParaRPr lang="en-IN" dirty="0"/>
          </a:p>
        </p:txBody>
      </p:sp>
      <p:pic>
        <p:nvPicPr>
          <p:cNvPr id="8" name="Picture 7">
            <a:extLst>
              <a:ext uri="{FF2B5EF4-FFF2-40B4-BE49-F238E27FC236}">
                <a16:creationId xmlns:a16="http://schemas.microsoft.com/office/drawing/2014/main" id="{0E48E6E1-D0A2-717A-CF4F-9D6BE1016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995" y="1244338"/>
            <a:ext cx="4515438" cy="5300346"/>
          </a:xfrm>
          <a:prstGeom prst="rect">
            <a:avLst/>
          </a:prstGeom>
        </p:spPr>
      </p:pic>
    </p:spTree>
    <p:extLst>
      <p:ext uri="{BB962C8B-B14F-4D97-AF65-F5344CB8AC3E}">
        <p14:creationId xmlns:p14="http://schemas.microsoft.com/office/powerpoint/2010/main" val="1674202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B340-BF94-7FE7-C003-9AC1FC493844}"/>
              </a:ext>
            </a:extLst>
          </p:cNvPr>
          <p:cNvSpPr>
            <a:spLocks noGrp="1"/>
          </p:cNvSpPr>
          <p:nvPr>
            <p:ph type="title"/>
          </p:nvPr>
        </p:nvSpPr>
        <p:spPr>
          <a:xfrm>
            <a:off x="290386" y="-246185"/>
            <a:ext cx="10515600" cy="1325563"/>
          </a:xfrm>
        </p:spPr>
        <p:txBody>
          <a:bodyPr/>
          <a:lstStyle/>
          <a:p>
            <a:r>
              <a:rPr lang="en-IN" sz="2800" b="1" dirty="0">
                <a:latin typeface="Times New Roman" panose="02020603050405020304" pitchFamily="18" charset="0"/>
                <a:cs typeface="Times New Roman" panose="02020603050405020304" pitchFamily="18" charset="0"/>
              </a:rPr>
              <a:t>TESTED RESULTS FOR 2D CNN(RESNET-18):</a:t>
            </a:r>
          </a:p>
        </p:txBody>
      </p:sp>
      <p:sp>
        <p:nvSpPr>
          <p:cNvPr id="3" name="Content Placeholder 2">
            <a:extLst>
              <a:ext uri="{FF2B5EF4-FFF2-40B4-BE49-F238E27FC236}">
                <a16:creationId xmlns:a16="http://schemas.microsoft.com/office/drawing/2014/main" id="{EB5C91F3-C148-4EAE-8025-4312AB0B7EE0}"/>
              </a:ext>
            </a:extLst>
          </p:cNvPr>
          <p:cNvSpPr>
            <a:spLocks noGrp="1"/>
          </p:cNvSpPr>
          <p:nvPr>
            <p:ph idx="1"/>
          </p:nvPr>
        </p:nvSpPr>
        <p:spPr>
          <a:xfrm>
            <a:off x="375856" y="674371"/>
            <a:ext cx="10515600" cy="4351338"/>
          </a:xfrm>
        </p:spPr>
        <p:txBody>
          <a:bodyPr/>
          <a:lstStyle/>
          <a:p>
            <a:pPr marL="0" indent="0">
              <a:buNone/>
            </a:pPr>
            <a:r>
              <a:rPr lang="en-US" sz="2000" b="0" i="0" dirty="0">
                <a:effectLst/>
                <a:latin typeface="Arial" panose="020B0604020202020204" pitchFamily="34" charset="0"/>
                <a:cs typeface="Arial" panose="020B0604020202020204" pitchFamily="34" charset="0"/>
              </a:rPr>
              <a:t>Predicted labels for </a:t>
            </a:r>
            <a:r>
              <a:rPr lang="en-US" sz="2000" b="0" i="0" dirty="0" err="1">
                <a:effectLst/>
                <a:latin typeface="Arial" panose="020B0604020202020204" pitchFamily="34" charset="0"/>
                <a:cs typeface="Arial" panose="020B0604020202020204" pitchFamily="34" charset="0"/>
              </a:rPr>
              <a:t>x_val</a:t>
            </a:r>
            <a:r>
              <a:rPr lang="en-US" sz="2000" b="0" i="0" dirty="0">
                <a:effectLst/>
                <a:latin typeface="Arial" panose="020B0604020202020204" pitchFamily="34" charset="0"/>
                <a:cs typeface="Arial" panose="020B0604020202020204" pitchFamily="34" charset="0"/>
              </a:rPr>
              <a:t>:</a:t>
            </a:r>
          </a:p>
          <a:p>
            <a:pPr marL="0" indent="0">
              <a:buNone/>
            </a:pPr>
            <a:r>
              <a:rPr lang="en-US" sz="2000" b="0" i="0" dirty="0">
                <a:effectLst/>
                <a:latin typeface="Arial" panose="020B0604020202020204" pitchFamily="34" charset="0"/>
                <a:cs typeface="Arial" panose="020B0604020202020204" pitchFamily="34" charset="0"/>
              </a:rPr>
              <a:t> [0, 0, 0, 0, 0, 0, 0, 0, 0, 0, 0, 0, 0, 0, 0, 0, 0, 0, 0, 0, 0, 0, 0, 0, 0, 0, 0, 0, 0, 0, 0, 0, 0, 0, 0, 0, 0, 0, 0, 0, 1, 1, 1, 1, 1, 1, 1, 1, 1, 1, 1, 1, 1, 1, 1, 1, 1, 1, 1, 1, 1, 1, 1, 1, 1, 1, 1, 1, 1, 1, 1, 1, 1, 1, 1, 1, 1, 1, 1, 1, 2, 2, 2, 2, 2, 2, 2, 2, 2, 2, 2, 2, 2, 2, 2, 1, 2, 2, 2, 2]</a:t>
            </a:r>
          </a:p>
          <a:p>
            <a:pPr marL="0" indent="0">
              <a:buNone/>
            </a:pPr>
            <a:r>
              <a:rPr lang="es-ES" sz="2000" b="0" i="0" dirty="0">
                <a:effectLst/>
                <a:latin typeface="Arial" panose="020B0604020202020204" pitchFamily="34" charset="0"/>
                <a:cs typeface="Arial" panose="020B0604020202020204" pitchFamily="34" charset="0"/>
              </a:rPr>
              <a:t>Actual </a:t>
            </a:r>
            <a:r>
              <a:rPr lang="es-ES" sz="2000" b="0" i="0" dirty="0" err="1">
                <a:effectLst/>
                <a:latin typeface="Arial" panose="020B0604020202020204" pitchFamily="34" charset="0"/>
                <a:cs typeface="Arial" panose="020B0604020202020204" pitchFamily="34" charset="0"/>
              </a:rPr>
              <a:t>y_val</a:t>
            </a:r>
            <a:r>
              <a:rPr lang="es-ES" sz="2000" b="0" i="0" dirty="0">
                <a:effectLst/>
                <a:latin typeface="Arial" panose="020B0604020202020204" pitchFamily="34" charset="0"/>
                <a:cs typeface="Arial" panose="020B0604020202020204" pitchFamily="34" charset="0"/>
              </a:rPr>
              <a:t> </a:t>
            </a:r>
            <a:r>
              <a:rPr lang="es-ES" sz="2000" b="0" i="0" dirty="0" err="1">
                <a:effectLst/>
                <a:latin typeface="Arial" panose="020B0604020202020204" pitchFamily="34" charset="0"/>
                <a:cs typeface="Arial" panose="020B0604020202020204" pitchFamily="34" charset="0"/>
              </a:rPr>
              <a:t>labels</a:t>
            </a:r>
            <a:r>
              <a:rPr lang="es-ES" sz="2000" b="0" i="0" dirty="0">
                <a:effectLst/>
                <a:latin typeface="Arial" panose="020B0604020202020204" pitchFamily="34" charset="0"/>
                <a:cs typeface="Arial" panose="020B0604020202020204" pitchFamily="34" charset="0"/>
              </a:rPr>
              <a:t>:</a:t>
            </a:r>
          </a:p>
          <a:p>
            <a:pPr marL="0" indent="0">
              <a:buNone/>
            </a:pPr>
            <a:r>
              <a:rPr lang="es-ES" sz="2000" b="0" i="0" dirty="0">
                <a:effectLst/>
                <a:latin typeface="Arial" panose="020B0604020202020204" pitchFamily="34" charset="0"/>
                <a:cs typeface="Arial" panose="020B0604020202020204" pitchFamily="34" charset="0"/>
              </a:rPr>
              <a:t> [0 0 0 0 0 0 0 0 0 0 0 0 0 0 0 0 0 0 0 0 0 0 0 0 0 0 0 0 0 0 0 0 0 0 0 0 0 0 0 0 1 1 1 1 1 1 1 1 1 1 1 1 1 1 1 1 1 1 1 1 1 1 1 1 1 1 1 1 1 1 1 1 1 1 1 1 1 1 1 1 2 2 2 2 2 2 2 2 2 2 2 2 2 2 2 2 2 2 2 2]</a:t>
            </a:r>
            <a:endParaRPr lang="en-US" sz="2000" b="0" i="0" dirty="0">
              <a:effectLst/>
              <a:latin typeface="Arial" panose="020B0604020202020204" pitchFamily="34" charset="0"/>
              <a:cs typeface="Arial" panose="020B0604020202020204" pitchFamily="34"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A109987-D0B6-5B9F-2B19-9203D8BA9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92" y="3064585"/>
            <a:ext cx="4845799" cy="3793416"/>
          </a:xfrm>
          <a:prstGeom prst="rect">
            <a:avLst/>
          </a:prstGeom>
        </p:spPr>
      </p:pic>
    </p:spTree>
    <p:extLst>
      <p:ext uri="{BB962C8B-B14F-4D97-AF65-F5344CB8AC3E}">
        <p14:creationId xmlns:p14="http://schemas.microsoft.com/office/powerpoint/2010/main" val="1739004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1069"/>
            <a:ext cx="11517455" cy="5257800"/>
          </a:xfrm>
        </p:spPr>
      </p:pic>
    </p:spTree>
    <p:extLst>
      <p:ext uri="{BB962C8B-B14F-4D97-AF65-F5344CB8AC3E}">
        <p14:creationId xmlns:p14="http://schemas.microsoft.com/office/powerpoint/2010/main" val="3377345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3319-B806-6E8B-F965-E933A934FB2F}"/>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49B6C99-4502-7AD8-1D84-462B4728936C}"/>
              </a:ext>
            </a:extLst>
          </p:cNvPr>
          <p:cNvSpPr>
            <a:spLocks noGrp="1"/>
          </p:cNvSpPr>
          <p:nvPr>
            <p:ph idx="1"/>
          </p:nvPr>
        </p:nvSpPr>
        <p:spPr>
          <a:xfrm>
            <a:off x="838200" y="1555037"/>
            <a:ext cx="10515600" cy="4351338"/>
          </a:xfrm>
        </p:spPr>
        <p:txBody>
          <a:bodyPr>
            <a:normAutofit/>
          </a:bodyPr>
          <a:lstStyle/>
          <a:p>
            <a:r>
              <a:rPr lang="en-US" sz="2000" dirty="0">
                <a:latin typeface="Arial" panose="020B0604020202020204" pitchFamily="34" charset="0"/>
                <a:cs typeface="Arial" panose="020B0604020202020204" pitchFamily="34" charset="0"/>
              </a:rPr>
              <a:t>We evaluated multiple models for EEG-based seizure detection. Traditional machine learning with Random Forest achieved 97% accuracy.</a:t>
            </a:r>
          </a:p>
          <a:p>
            <a:r>
              <a:rPr lang="en-US" sz="2000" dirty="0">
                <a:latin typeface="Arial" panose="020B0604020202020204" pitchFamily="34" charset="0"/>
                <a:cs typeface="Arial" panose="020B0604020202020204" pitchFamily="34" charset="0"/>
              </a:rPr>
              <a:t> Deep learning models like 1D CNN and Custom 2D CNN gave high accuracy of 99%. </a:t>
            </a:r>
          </a:p>
          <a:p>
            <a:r>
              <a:rPr lang="en-US" sz="2000" dirty="0">
                <a:latin typeface="Arial" panose="020B0604020202020204" pitchFamily="34" charset="0"/>
                <a:cs typeface="Arial" panose="020B0604020202020204" pitchFamily="34" charset="0"/>
              </a:rPr>
              <a:t>While standalone LSTM and GRU models performed lower with 73% and 72% respectively, combining them with 1D CNN improved results. </a:t>
            </a:r>
          </a:p>
          <a:p>
            <a:r>
              <a:rPr lang="en-US" sz="2000" dirty="0">
                <a:latin typeface="Arial" panose="020B0604020202020204" pitchFamily="34" charset="0"/>
                <a:cs typeface="Arial" panose="020B0604020202020204" pitchFamily="34" charset="0"/>
              </a:rPr>
              <a:t>The best-performing deep learning model overall was ResNet18, achieving 98% accuracy. </a:t>
            </a:r>
          </a:p>
          <a:p>
            <a:r>
              <a:rPr lang="en-US" sz="2000" dirty="0">
                <a:latin typeface="Arial" panose="020B0604020202020204" pitchFamily="34" charset="0"/>
                <a:cs typeface="Arial" panose="020B0604020202020204" pitchFamily="34" charset="0"/>
              </a:rPr>
              <a:t>This analysis shows that deep learning, especially CNN-based models, significantly improves classification accuracy in EEG signal analysis.</a:t>
            </a:r>
          </a:p>
          <a:p>
            <a:pPr lvl="0"/>
            <a:r>
              <a:rPr lang="en-US" altLang="en-US" sz="2000" dirty="0">
                <a:latin typeface="Arial" panose="020B0604020202020204" pitchFamily="34" charset="0"/>
              </a:rPr>
              <a:t>Custom 2D CNN and ResNet18 provided the best balance of </a:t>
            </a:r>
            <a:r>
              <a:rPr lang="en-US" altLang="en-US" sz="2000" b="1" dirty="0">
                <a:latin typeface="Arial" panose="020B0604020202020204" pitchFamily="34" charset="0"/>
              </a:rPr>
              <a:t>accuracy and reliability</a:t>
            </a:r>
            <a:r>
              <a:rPr lang="en-US" altLang="en-US" sz="2000" dirty="0">
                <a:latin typeface="Arial" panose="020B0604020202020204" pitchFamily="34" charset="0"/>
              </a:rPr>
              <a:t>.</a:t>
            </a:r>
          </a:p>
          <a:p>
            <a:pPr marL="228600" lvl="1">
              <a:spcBef>
                <a:spcPts val="1000"/>
              </a:spcBef>
            </a:pPr>
            <a:r>
              <a:rPr lang="en-US" altLang="en-US" sz="2000" dirty="0">
                <a:latin typeface="Arial" panose="020B0604020202020204" pitchFamily="34" charset="0"/>
              </a:rPr>
              <a:t>ResNet18 is the most efficient and accurate choice for EEG seizure detection.</a:t>
            </a:r>
          </a:p>
          <a:p>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3412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29AA-5696-92CC-A799-054246D49BAC}"/>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BF5E8FC-AE30-AF4E-8E60-655206D0EEC3}"/>
              </a:ext>
            </a:extLst>
          </p:cNvPr>
          <p:cNvSpPr>
            <a:spLocks noGrp="1"/>
          </p:cNvSpPr>
          <p:nvPr>
            <p:ph idx="1"/>
          </p:nvPr>
        </p:nvSpPr>
        <p:spPr>
          <a:xfrm>
            <a:off x="717755" y="1503947"/>
            <a:ext cx="10609007" cy="4717413"/>
          </a:xfrm>
        </p:spPr>
        <p:txBody>
          <a:bodyPr>
            <a:normAutofit fontScale="77500" lnSpcReduction="20000"/>
          </a:bodyPr>
          <a:lstStyle/>
          <a:p>
            <a:pPr marL="0" indent="0">
              <a:buNone/>
            </a:pPr>
            <a:r>
              <a:rPr lang="en-US" b="1" dirty="0">
                <a:latin typeface="Times New Roman" panose="02020603050405020304" pitchFamily="18" charset="0"/>
                <a:cs typeface="Times New Roman" panose="02020603050405020304" pitchFamily="18" charset="0"/>
              </a:rPr>
              <a:t>REFERENCES :</a:t>
            </a:r>
          </a:p>
          <a:p>
            <a:pPr algn="just">
              <a:buNone/>
              <a:tabLst>
                <a:tab pos="3515995" algn="l"/>
              </a:tabLst>
            </a:pPr>
            <a:r>
              <a:rPr lang="en-US" sz="1800" spc="-5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buNone/>
              <a:tabLst>
                <a:tab pos="3515995" algn="l"/>
              </a:tabLst>
            </a:pPr>
            <a:r>
              <a:rPr lang="en-US" sz="1800" spc="-5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tabLst>
                <a:tab pos="3515995" algn="l"/>
              </a:tabLst>
            </a:pPr>
            <a:r>
              <a:rPr lang="en-US" sz="2200" spc="-50" dirty="0">
                <a:effectLst/>
                <a:latin typeface="Times New Roman" panose="02020603050405020304" pitchFamily="18" charset="0"/>
                <a:ea typeface="Times New Roman" panose="02020603050405020304" pitchFamily="18" charset="0"/>
              </a:rPr>
              <a:t>[1]</a:t>
            </a:r>
            <a:r>
              <a:rPr lang="en-US" sz="2200" b="1" spc="-50" dirty="0">
                <a:effectLst/>
                <a:latin typeface="Times New Roman" panose="02020603050405020304" pitchFamily="18" charset="0"/>
                <a:ea typeface="Times New Roman" panose="02020603050405020304" pitchFamily="18" charset="0"/>
              </a:rPr>
              <a:t> S. A. Siddiqui, H. Menendez, G. Huang, and F. K. Hussain,</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A review on epileptic seizure</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detection using machine learning classifiers</a:t>
            </a:r>
            <a:r>
              <a:rPr lang="en-US" sz="2200" spc="-50" dirty="0">
                <a:effectLst/>
                <a:latin typeface="Times New Roman" panose="02020603050405020304" pitchFamily="18" charset="0"/>
                <a:ea typeface="Times New Roman" panose="02020603050405020304" pitchFamily="18" charset="0"/>
              </a:rPr>
              <a:t>" Expert Systems with Applications, vol. 149, Art. no. 113319, 2020.</a:t>
            </a:r>
            <a:endParaRPr lang="en-IN" sz="2200" dirty="0">
              <a:effectLst/>
              <a:latin typeface="Times New Roman" panose="02020603050405020304" pitchFamily="18" charset="0"/>
              <a:ea typeface="Times New Roman" panose="02020603050405020304" pitchFamily="18" charset="0"/>
            </a:endParaRPr>
          </a:p>
          <a:p>
            <a:pPr algn="just">
              <a:lnSpc>
                <a:spcPct val="150000"/>
              </a:lnSpc>
              <a:buNone/>
              <a:tabLst>
                <a:tab pos="3515995" algn="l"/>
              </a:tabLst>
            </a:pPr>
            <a:r>
              <a:rPr lang="en-US" sz="2200" spc="-50" dirty="0">
                <a:effectLst/>
                <a:latin typeface="Times New Roman" panose="02020603050405020304" pitchFamily="18" charset="0"/>
                <a:ea typeface="Times New Roman" panose="02020603050405020304" pitchFamily="18" charset="0"/>
              </a:rPr>
              <a:t> [2] </a:t>
            </a:r>
            <a:r>
              <a:rPr lang="en-US" sz="2200" b="1" spc="-50" dirty="0">
                <a:effectLst/>
                <a:latin typeface="Times New Roman" panose="02020603050405020304" pitchFamily="18" charset="0"/>
                <a:ea typeface="Times New Roman" panose="02020603050405020304" pitchFamily="18" charset="0"/>
              </a:rPr>
              <a:t>A. Guerrero, R. Parada, and C. Espitia</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"Epileptic seizure detection using EEG sound analysis and</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machine learning techniques</a:t>
            </a:r>
            <a:r>
              <a:rPr lang="en-US" sz="2200" spc="-50" dirty="0">
                <a:effectLst/>
                <a:latin typeface="Times New Roman" panose="02020603050405020304" pitchFamily="18" charset="0"/>
                <a:ea typeface="Times New Roman" panose="02020603050405020304" pitchFamily="18" charset="0"/>
              </a:rPr>
              <a:t>" in Proc. IEEE Colombian Conf. Applications in Computational Intelligence (</a:t>
            </a:r>
            <a:r>
              <a:rPr lang="en-US" sz="2200" spc="-50" dirty="0" err="1">
                <a:effectLst/>
                <a:latin typeface="Times New Roman" panose="02020603050405020304" pitchFamily="18" charset="0"/>
                <a:ea typeface="Times New Roman" panose="02020603050405020304" pitchFamily="18" charset="0"/>
              </a:rPr>
              <a:t>ColCACI</a:t>
            </a:r>
            <a:r>
              <a:rPr lang="en-US" sz="2200" spc="-50" dirty="0">
                <a:effectLst/>
                <a:latin typeface="Times New Roman" panose="02020603050405020304" pitchFamily="18" charset="0"/>
                <a:ea typeface="Times New Roman" panose="02020603050405020304" pitchFamily="18" charset="0"/>
              </a:rPr>
              <a:t>), Bogotá, Colombia, pp. 1–6, 2021.</a:t>
            </a:r>
            <a:endParaRPr lang="en-IN" sz="2200" dirty="0">
              <a:effectLst/>
              <a:latin typeface="Times New Roman" panose="02020603050405020304" pitchFamily="18" charset="0"/>
              <a:ea typeface="Times New Roman" panose="02020603050405020304" pitchFamily="18" charset="0"/>
            </a:endParaRPr>
          </a:p>
          <a:p>
            <a:pPr algn="just">
              <a:lnSpc>
                <a:spcPct val="150000"/>
              </a:lnSpc>
              <a:buNone/>
              <a:tabLst>
                <a:tab pos="3515995" algn="l"/>
              </a:tabLst>
            </a:pPr>
            <a:r>
              <a:rPr lang="en-US" sz="2200" spc="-50" dirty="0">
                <a:effectLst/>
                <a:latin typeface="Times New Roman" panose="02020603050405020304" pitchFamily="18" charset="0"/>
                <a:ea typeface="Times New Roman" panose="02020603050405020304" pitchFamily="18" charset="0"/>
              </a:rPr>
              <a:t> [3] </a:t>
            </a:r>
            <a:r>
              <a:rPr lang="en-US" sz="2200" b="1" spc="-50" dirty="0">
                <a:effectLst/>
                <a:latin typeface="Times New Roman" panose="02020603050405020304" pitchFamily="18" charset="0"/>
                <a:ea typeface="Times New Roman" panose="02020603050405020304" pitchFamily="18" charset="0"/>
              </a:rPr>
              <a:t>A. </a:t>
            </a:r>
            <a:r>
              <a:rPr lang="en-US" sz="2200" b="1" spc="-50" dirty="0" err="1">
                <a:effectLst/>
                <a:latin typeface="Times New Roman" panose="02020603050405020304" pitchFamily="18" charset="0"/>
                <a:ea typeface="Times New Roman" panose="02020603050405020304" pitchFamily="18" charset="0"/>
              </a:rPr>
              <a:t>Gramacki</a:t>
            </a:r>
            <a:r>
              <a:rPr lang="en-US" sz="2200" b="1" spc="-50" dirty="0">
                <a:effectLst/>
                <a:latin typeface="Times New Roman" panose="02020603050405020304" pitchFamily="18" charset="0"/>
                <a:ea typeface="Times New Roman" panose="02020603050405020304" pitchFamily="18" charset="0"/>
              </a:rPr>
              <a:t> and J. </a:t>
            </a:r>
            <a:r>
              <a:rPr lang="en-US" sz="2200" b="1" spc="-50" dirty="0" err="1">
                <a:effectLst/>
                <a:latin typeface="Times New Roman" panose="02020603050405020304" pitchFamily="18" charset="0"/>
                <a:ea typeface="Times New Roman" panose="02020603050405020304" pitchFamily="18" charset="0"/>
              </a:rPr>
              <a:t>Gramacki</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Detection of neonatal seizures using deep convolutional neural</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networks</a:t>
            </a:r>
            <a:r>
              <a:rPr lang="en-US" sz="2200" spc="-50" dirty="0">
                <a:effectLst/>
                <a:latin typeface="Times New Roman" panose="02020603050405020304" pitchFamily="18" charset="0"/>
                <a:ea typeface="Times New Roman" panose="02020603050405020304" pitchFamily="18" charset="0"/>
              </a:rPr>
              <a:t>" Biomed. Signal Process. Control, vol. 71, Art. no. 103154, 2022.</a:t>
            </a:r>
            <a:endParaRPr lang="en-IN" sz="2200" dirty="0">
              <a:effectLst/>
              <a:latin typeface="Times New Roman" panose="02020603050405020304" pitchFamily="18" charset="0"/>
              <a:ea typeface="Times New Roman" panose="02020603050405020304" pitchFamily="18" charset="0"/>
            </a:endParaRPr>
          </a:p>
          <a:p>
            <a:pPr algn="just">
              <a:lnSpc>
                <a:spcPct val="150000"/>
              </a:lnSpc>
              <a:buNone/>
              <a:tabLst>
                <a:tab pos="3515995" algn="l"/>
              </a:tabLst>
            </a:pPr>
            <a:r>
              <a:rPr lang="en-US" sz="2200" spc="-50" dirty="0">
                <a:effectLst/>
                <a:latin typeface="Times New Roman" panose="02020603050405020304" pitchFamily="18" charset="0"/>
                <a:ea typeface="Times New Roman" panose="02020603050405020304" pitchFamily="18" charset="0"/>
              </a:rPr>
              <a:t> [4] </a:t>
            </a:r>
            <a:r>
              <a:rPr lang="en-US" sz="2200" b="1" spc="-50" dirty="0">
                <a:effectLst/>
                <a:latin typeface="Times New Roman" panose="02020603050405020304" pitchFamily="18" charset="0"/>
                <a:ea typeface="Times New Roman" panose="02020603050405020304" pitchFamily="18" charset="0"/>
              </a:rPr>
              <a:t>H. Kode, K. </a:t>
            </a:r>
            <a:r>
              <a:rPr lang="en-US" sz="2200" b="1" spc="-50" dirty="0" err="1">
                <a:effectLst/>
                <a:latin typeface="Times New Roman" panose="02020603050405020304" pitchFamily="18" charset="0"/>
                <a:ea typeface="Times New Roman" panose="02020603050405020304" pitchFamily="18" charset="0"/>
              </a:rPr>
              <a:t>Elleithy</a:t>
            </a:r>
            <a:r>
              <a:rPr lang="en-US" sz="2200" b="1" spc="-50" dirty="0">
                <a:effectLst/>
                <a:latin typeface="Times New Roman" panose="02020603050405020304" pitchFamily="18" charset="0"/>
                <a:ea typeface="Times New Roman" panose="02020603050405020304" pitchFamily="18" charset="0"/>
              </a:rPr>
              <a:t>, and L. </a:t>
            </a:r>
            <a:r>
              <a:rPr lang="en-US" sz="2200" b="1" spc="-50" dirty="0" err="1">
                <a:effectLst/>
                <a:latin typeface="Times New Roman" panose="02020603050405020304" pitchFamily="18" charset="0"/>
                <a:ea typeface="Times New Roman" panose="02020603050405020304" pitchFamily="18" charset="0"/>
              </a:rPr>
              <a:t>Almazaydeh</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A hybrid machine learning and deep learning approach</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for epileptic seizure detection</a:t>
            </a:r>
            <a:r>
              <a:rPr lang="en-US" sz="2200" spc="-50" dirty="0">
                <a:effectLst/>
                <a:latin typeface="Times New Roman" panose="02020603050405020304" pitchFamily="18" charset="0"/>
                <a:ea typeface="Times New Roman" panose="02020603050405020304" pitchFamily="18" charset="0"/>
              </a:rPr>
              <a:t>" Biomed. Signal Process. Control, vol. 86, Art. no. 104227, 2024.</a:t>
            </a:r>
            <a:endParaRPr lang="en-IN" sz="2200" dirty="0">
              <a:effectLst/>
              <a:latin typeface="Times New Roman" panose="02020603050405020304" pitchFamily="18" charset="0"/>
              <a:ea typeface="Times New Roman" panose="02020603050405020304" pitchFamily="18" charset="0"/>
            </a:endParaRPr>
          </a:p>
          <a:p>
            <a:pPr marL="971550" lvl="1"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971550" lvl="1"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971550" lvl="1" indent="-514350">
              <a:buFont typeface="+mj-lt"/>
              <a:buAutoNum type="arabi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6910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72608" y="2775195"/>
            <a:ext cx="10515600" cy="4351338"/>
          </a:xfrm>
        </p:spPr>
        <p:txBody>
          <a:bodyPr>
            <a:normAutofit/>
          </a:bodyPr>
          <a:lstStyle/>
          <a:p>
            <a:pPr marL="0" indent="0">
              <a:buNone/>
            </a:pPr>
            <a:r>
              <a:rPr lang="en-IN" sz="6000" b="1" dirty="0">
                <a:latin typeface="Algerian" panose="04020705040A02060702" pitchFamily="82" charset="0"/>
              </a:rPr>
              <a:t>THANK YOU</a:t>
            </a:r>
          </a:p>
        </p:txBody>
      </p:sp>
    </p:spTree>
    <p:extLst>
      <p:ext uri="{BB962C8B-B14F-4D97-AF65-F5344CB8AC3E}">
        <p14:creationId xmlns:p14="http://schemas.microsoft.com/office/powerpoint/2010/main" val="331641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E70F1-8C27-4BAB-7EF1-D6AEF4C9D5B6}"/>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E61E2368-C60F-98B8-2709-4F83D8AC3771}"/>
              </a:ext>
            </a:extLst>
          </p:cNvPr>
          <p:cNvSpPr>
            <a:spLocks noGrp="1"/>
          </p:cNvSpPr>
          <p:nvPr>
            <p:ph idx="1"/>
          </p:nvPr>
        </p:nvSpPr>
        <p:spPr>
          <a:xfrm>
            <a:off x="213301" y="1510932"/>
            <a:ext cx="10962968" cy="2911779"/>
          </a:xfrm>
        </p:spPr>
        <p:txBody>
          <a:bodyPr>
            <a:normAutofit/>
          </a:bodyPr>
          <a:lstStyle/>
          <a:p>
            <a:pPr marL="457200" lvl="1" indent="0">
              <a:buNone/>
            </a:pPr>
            <a:r>
              <a:rPr lang="en-US" sz="2800" b="1" dirty="0">
                <a:latin typeface="Times New Roman" panose="02020603050405020304" pitchFamily="18" charset="0"/>
                <a:cs typeface="Times New Roman" panose="02020603050405020304" pitchFamily="18" charset="0"/>
              </a:rPr>
              <a:t>Problem Statement :</a:t>
            </a:r>
          </a:p>
          <a:p>
            <a:pPr marL="457200" lvl="1" indent="0">
              <a:buNone/>
            </a:pPr>
            <a:r>
              <a:rPr lang="en-US" dirty="0"/>
              <a:t>		Epilepsy is a neurological disorder characterized by recurrent seizures. Traditional seizure detection through EEG analysis is time-consuming and requires expert intervention. Our project aims to develop an automated machine learning &amp; deep learning based seizure detection system to enhance accuracy, reduce diagnosis time and enable early intervention.</a:t>
            </a:r>
          </a:p>
          <a:p>
            <a:pPr marL="457200" lvl="1" indent="0">
              <a:buNone/>
            </a:pPr>
            <a:endParaRPr lang="en-US" dirty="0"/>
          </a:p>
          <a:p>
            <a:pPr marL="457200" lvl="1"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97961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DBFB8-B637-10CC-848B-A5FE07D57F6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E195816-9BAC-18C2-4205-5B96DBD9C065}"/>
              </a:ext>
            </a:extLst>
          </p:cNvPr>
          <p:cNvSpPr txBox="1"/>
          <p:nvPr/>
        </p:nvSpPr>
        <p:spPr>
          <a:xfrm>
            <a:off x="574411" y="1431703"/>
            <a:ext cx="267437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Objective : </a:t>
            </a:r>
            <a:endParaRPr lang="en-IN" sz="28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A116D4A9-0AFB-7B3E-F2E6-6336999B62C2}"/>
              </a:ext>
            </a:extLst>
          </p:cNvPr>
          <p:cNvSpPr>
            <a:spLocks noChangeArrowheads="1"/>
          </p:cNvSpPr>
          <p:nvPr/>
        </p:nvSpPr>
        <p:spPr bwMode="auto">
          <a:xfrm>
            <a:off x="1035698" y="2102234"/>
            <a:ext cx="1040225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preprocess EEG signals for noise reduction and feature </a:t>
            </a:r>
            <a:r>
              <a:rPr kumimoji="0" lang="en-US" altLang="en-US" sz="1800" b="0" i="0" u="none" strike="noStrike" cap="none" normalizeH="0" baseline="0" dirty="0" err="1">
                <a:ln>
                  <a:noFill/>
                </a:ln>
                <a:solidFill>
                  <a:schemeClr val="tx1"/>
                </a:solidFill>
                <a:effectLst/>
                <a:latin typeface="Arial" panose="020B0604020202020204" pitchFamily="34" charset="0"/>
              </a:rPr>
              <a:t>extraction.</a:t>
            </a:r>
            <a:r>
              <a:rPr kumimoji="0" lang="en-US" altLang="en-US" b="0" i="0" u="none" strike="noStrike" cap="none" normalizeH="0" baseline="0" dirty="0" err="1">
                <a:ln>
                  <a:noFill/>
                </a:ln>
                <a:solidFill>
                  <a:schemeClr val="tx1"/>
                </a:solidFill>
                <a:effectLst/>
                <a:latin typeface="Arial" panose="020B0604020202020204" pitchFamily="34" charset="0"/>
              </a:rPr>
              <a:t>To</a:t>
            </a:r>
            <a:r>
              <a:rPr kumimoji="0" lang="en-US" altLang="en-US" b="0" i="0" u="none" strike="noStrike" cap="none" normalizeH="0" baseline="0" dirty="0">
                <a:ln>
                  <a:noFill/>
                </a:ln>
                <a:solidFill>
                  <a:schemeClr val="tx1"/>
                </a:solidFill>
                <a:effectLst/>
                <a:latin typeface="Arial" panose="020B0604020202020204" pitchFamily="34" charset="0"/>
              </a:rPr>
              <a:t> implement and compare different classification algorithms for EEG signal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develop a model that enhances the accuracy of EEG signal classification for auditory stimulus recognition.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explore potential applications of EEG-based sound analysis in medical and assistive technologies. </a:t>
            </a:r>
          </a:p>
        </p:txBody>
      </p:sp>
    </p:spTree>
    <p:extLst>
      <p:ext uri="{BB962C8B-B14F-4D97-AF65-F5344CB8AC3E}">
        <p14:creationId xmlns:p14="http://schemas.microsoft.com/office/powerpoint/2010/main" val="206015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C2B22-EC28-D836-856B-E4B9FA39CDD7}"/>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13FE758-3947-BD0A-B777-7BDCBFA52AA8}"/>
              </a:ext>
            </a:extLst>
          </p:cNvPr>
          <p:cNvSpPr>
            <a:spLocks noGrp="1"/>
          </p:cNvSpPr>
          <p:nvPr>
            <p:ph idx="1"/>
          </p:nvPr>
        </p:nvSpPr>
        <p:spPr>
          <a:xfrm>
            <a:off x="838200" y="577516"/>
            <a:ext cx="10515600" cy="4670323"/>
          </a:xfrm>
        </p:spPr>
        <p:txBody>
          <a:bodyPr/>
          <a:lstStyle/>
          <a:p>
            <a:pPr marL="0" indent="0">
              <a:buNone/>
            </a:pPr>
            <a:r>
              <a:rPr lang="en-US" b="1" dirty="0">
                <a:latin typeface="Times New Roman" panose="02020603050405020304" pitchFamily="18" charset="0"/>
                <a:cs typeface="Times New Roman" panose="02020603050405020304" pitchFamily="18" charset="0"/>
              </a:rPr>
              <a:t>Methodology:</a:t>
            </a:r>
          </a:p>
          <a:p>
            <a:pPr marL="0" indent="0">
              <a:buNone/>
            </a:pP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82B0B42-502D-9D9B-2B69-92F2EFBD9246}"/>
              </a:ext>
            </a:extLst>
          </p:cNvPr>
          <p:cNvPicPr>
            <a:picLocks noChangeAspect="1"/>
          </p:cNvPicPr>
          <p:nvPr/>
        </p:nvPicPr>
        <p:blipFill>
          <a:blip r:embed="rId2"/>
          <a:stretch>
            <a:fillRect/>
          </a:stretch>
        </p:blipFill>
        <p:spPr>
          <a:xfrm>
            <a:off x="838200" y="1191126"/>
            <a:ext cx="10909998" cy="5510463"/>
          </a:xfrm>
          <a:prstGeom prst="rect">
            <a:avLst/>
          </a:prstGeom>
        </p:spPr>
      </p:pic>
    </p:spTree>
    <p:extLst>
      <p:ext uri="{BB962C8B-B14F-4D97-AF65-F5344CB8AC3E}">
        <p14:creationId xmlns:p14="http://schemas.microsoft.com/office/powerpoint/2010/main" val="153672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E4DCE-C34C-2D49-4EE8-AB0FA0D7E82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BEFC0F3-DF8B-9A5F-4B59-B83CFF2100EB}"/>
              </a:ext>
            </a:extLst>
          </p:cNvPr>
          <p:cNvGraphicFramePr>
            <a:graphicFrameLocks noGrp="1"/>
          </p:cNvGraphicFramePr>
          <p:nvPr>
            <p:extLst>
              <p:ext uri="{D42A27DB-BD31-4B8C-83A1-F6EECF244321}">
                <p14:modId xmlns:p14="http://schemas.microsoft.com/office/powerpoint/2010/main" val="3852653754"/>
              </p:ext>
            </p:extLst>
          </p:nvPr>
        </p:nvGraphicFramePr>
        <p:xfrm>
          <a:off x="822652" y="1094444"/>
          <a:ext cx="10353349" cy="5792388"/>
        </p:xfrm>
        <a:graphic>
          <a:graphicData uri="http://schemas.openxmlformats.org/drawingml/2006/table">
            <a:tbl>
              <a:tblPr firstRow="1" bandRow="1">
                <a:tableStyleId>{8799B23B-EC83-4686-B30A-512413B5E67A}</a:tableStyleId>
              </a:tblPr>
              <a:tblGrid>
                <a:gridCol w="990237">
                  <a:extLst>
                    <a:ext uri="{9D8B030D-6E8A-4147-A177-3AD203B41FA5}">
                      <a16:colId xmlns:a16="http://schemas.microsoft.com/office/drawing/2014/main" val="3235345017"/>
                    </a:ext>
                  </a:extLst>
                </a:gridCol>
                <a:gridCol w="2172298">
                  <a:extLst>
                    <a:ext uri="{9D8B030D-6E8A-4147-A177-3AD203B41FA5}">
                      <a16:colId xmlns:a16="http://schemas.microsoft.com/office/drawing/2014/main" val="3052508308"/>
                    </a:ext>
                  </a:extLst>
                </a:gridCol>
                <a:gridCol w="4509472">
                  <a:extLst>
                    <a:ext uri="{9D8B030D-6E8A-4147-A177-3AD203B41FA5}">
                      <a16:colId xmlns:a16="http://schemas.microsoft.com/office/drawing/2014/main" val="1493071576"/>
                    </a:ext>
                  </a:extLst>
                </a:gridCol>
                <a:gridCol w="2681342">
                  <a:extLst>
                    <a:ext uri="{9D8B030D-6E8A-4147-A177-3AD203B41FA5}">
                      <a16:colId xmlns:a16="http://schemas.microsoft.com/office/drawing/2014/main" val="505895233"/>
                    </a:ext>
                  </a:extLst>
                </a:gridCol>
              </a:tblGrid>
              <a:tr h="326181">
                <a:tc>
                  <a:txBody>
                    <a:bodyPr/>
                    <a:lstStyle/>
                    <a:p>
                      <a:r>
                        <a:rPr lang="en-IN" sz="1600" dirty="0">
                          <a:latin typeface="Times New Roman" panose="02020603050405020304" pitchFamily="18" charset="0"/>
                          <a:cs typeface="Times New Roman" panose="02020603050405020304" pitchFamily="18" charset="0"/>
                        </a:rPr>
                        <a:t>S.No</a:t>
                      </a:r>
                    </a:p>
                  </a:txBody>
                  <a:tcPr/>
                </a:tc>
                <a:tc>
                  <a:txBody>
                    <a:bodyPr/>
                    <a:lstStyle/>
                    <a:p>
                      <a:pPr algn="l"/>
                      <a:r>
                        <a:rPr lang="en-IN" sz="1600" dirty="0">
                          <a:latin typeface="Times New Roman" panose="02020603050405020304" pitchFamily="18" charset="0"/>
                          <a:cs typeface="Times New Roman" panose="02020603050405020304" pitchFamily="18" charset="0"/>
                        </a:rPr>
                        <a:t>Name of the paper </a:t>
                      </a:r>
                    </a:p>
                  </a:txBody>
                  <a:tcPr/>
                </a:tc>
                <a:tc>
                  <a:txBody>
                    <a:bodyPr/>
                    <a:lstStyle/>
                    <a:p>
                      <a:pPr algn="ctr"/>
                      <a:r>
                        <a:rPr lang="en-IN" sz="1600" dirty="0">
                          <a:latin typeface="Times New Roman" panose="02020603050405020304" pitchFamily="18" charset="0"/>
                          <a:cs typeface="Times New Roman" panose="02020603050405020304" pitchFamily="18" charset="0"/>
                        </a:rPr>
                        <a:t>Methods Used </a:t>
                      </a:r>
                    </a:p>
                  </a:txBody>
                  <a:tcPr/>
                </a:tc>
                <a:tc>
                  <a:txBody>
                    <a:bodyPr/>
                    <a:lstStyle/>
                    <a:p>
                      <a:pPr algn="ctr"/>
                      <a:r>
                        <a:rPr lang="en-IN" sz="1600" dirty="0">
                          <a:latin typeface="Times New Roman" panose="02020603050405020304" pitchFamily="18" charset="0"/>
                          <a:cs typeface="Times New Roman" panose="02020603050405020304" pitchFamily="18" charset="0"/>
                        </a:rPr>
                        <a:t>Inference </a:t>
                      </a:r>
                    </a:p>
                  </a:txBody>
                  <a:tcPr/>
                </a:tc>
                <a:extLst>
                  <a:ext uri="{0D108BD9-81ED-4DB2-BD59-A6C34878D82A}">
                    <a16:rowId xmlns:a16="http://schemas.microsoft.com/office/drawing/2014/main" val="2433816696"/>
                  </a:ext>
                </a:extLst>
              </a:tr>
              <a:tr h="2461185">
                <a:tc>
                  <a:txBody>
                    <a:bodyPr/>
                    <a:lstStyle/>
                    <a:p>
                      <a:r>
                        <a:rPr lang="en-IN" sz="1600" dirty="0">
                          <a:latin typeface="Times New Roman" panose="02020603050405020304" pitchFamily="18" charset="0"/>
                          <a:cs typeface="Times New Roman" panose="02020603050405020304" pitchFamily="18" charset="0"/>
                        </a:rPr>
                        <a:t>1.</a:t>
                      </a:r>
                    </a:p>
                  </a:txBody>
                  <a:tcPr/>
                </a:tc>
                <a:tc>
                  <a:txBody>
                    <a:bodyPr/>
                    <a:lstStyle/>
                    <a:p>
                      <a:r>
                        <a:rPr lang="en-US" sz="1600" dirty="0">
                          <a:latin typeface="Times New Roman" panose="02020603050405020304" pitchFamily="18" charset="0"/>
                          <a:cs typeface="Times New Roman" panose="02020603050405020304" pitchFamily="18" charset="0"/>
                        </a:rPr>
                        <a:t> A Deep Learning Framework for Neonatal Seizure Detection Using EEG Signals.</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US" sz="1600" b="0" dirty="0">
                          <a:latin typeface="Times New Roman" panose="02020603050405020304" pitchFamily="18" charset="0"/>
                          <a:cs typeface="Times New Roman" panose="02020603050405020304" pitchFamily="18" charset="0"/>
                        </a:rPr>
                        <a:t>Convolutional Neural Networks (CNNs) for EEG signal </a:t>
                      </a:r>
                      <a:r>
                        <a:rPr lang="en-US" sz="1600" b="0" dirty="0" err="1">
                          <a:latin typeface="Times New Roman" panose="02020603050405020304" pitchFamily="18" charset="0"/>
                          <a:cs typeface="Times New Roman" panose="02020603050405020304" pitchFamily="18" charset="0"/>
                        </a:rPr>
                        <a:t>classification.Sliding</a:t>
                      </a:r>
                      <a:r>
                        <a:rPr lang="en-US" sz="1600" b="0" dirty="0">
                          <a:latin typeface="Times New Roman" panose="02020603050405020304" pitchFamily="18" charset="0"/>
                          <a:cs typeface="Times New Roman" panose="02020603050405020304" pitchFamily="18" charset="0"/>
                        </a:rPr>
                        <a:t> Window Technique for segmenting signals and balancing seizure/non-seizure </a:t>
                      </a:r>
                      <a:r>
                        <a:rPr lang="en-US" sz="1600" b="0" dirty="0" err="1">
                          <a:latin typeface="Times New Roman" panose="02020603050405020304" pitchFamily="18" charset="0"/>
                          <a:cs typeface="Times New Roman" panose="02020603050405020304" pitchFamily="18" charset="0"/>
                        </a:rPr>
                        <a:t>data.Preprocessing</a:t>
                      </a:r>
                      <a:r>
                        <a:rPr lang="en-US" sz="1600" b="0" dirty="0">
                          <a:latin typeface="Times New Roman" panose="02020603050405020304" pitchFamily="18" charset="0"/>
                          <a:cs typeface="Times New Roman" panose="02020603050405020304" pitchFamily="18" charset="0"/>
                        </a:rPr>
                        <a:t> Techniques to Enhance Signal </a:t>
                      </a:r>
                      <a:r>
                        <a:rPr lang="en-US" sz="1600" b="0" dirty="0" err="1">
                          <a:latin typeface="Times New Roman" panose="02020603050405020304" pitchFamily="18" charset="0"/>
                          <a:cs typeface="Times New Roman" panose="02020603050405020304" pitchFamily="18" charset="0"/>
                        </a:rPr>
                        <a:t>Quality.Data</a:t>
                      </a:r>
                      <a:r>
                        <a:rPr lang="en-US" sz="1600" b="0" dirty="0">
                          <a:latin typeface="Times New Roman" panose="02020603050405020304" pitchFamily="18" charset="0"/>
                          <a:cs typeface="Times New Roman" panose="02020603050405020304" pitchFamily="18" charset="0"/>
                        </a:rPr>
                        <a:t> Balancing to address class </a:t>
                      </a:r>
                      <a:r>
                        <a:rPr lang="en-US" sz="1600" b="0" dirty="0" err="1">
                          <a:latin typeface="Times New Roman" panose="02020603050405020304" pitchFamily="18" charset="0"/>
                          <a:cs typeface="Times New Roman" panose="02020603050405020304" pitchFamily="18" charset="0"/>
                        </a:rPr>
                        <a:t>imbalance.Custom</a:t>
                      </a:r>
                      <a:r>
                        <a:rPr lang="en-US" sz="1600" b="0" dirty="0">
                          <a:latin typeface="Times New Roman" panose="02020603050405020304" pitchFamily="18" charset="0"/>
                          <a:cs typeface="Times New Roman" panose="02020603050405020304" pitchFamily="18" charset="0"/>
                        </a:rPr>
                        <a:t> CNN Architecture Design optimized for neonatal EEG signals</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t>It shows that careful data preprocessing, effective class balancing using sliding windows, and a well-designed CNN architecture can significantly improve the accuracy of neonatal seizure detection, achieving classification performance as high as 96%–97%.</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4009870"/>
                  </a:ext>
                </a:extLst>
              </a:tr>
              <a:tr h="2927268">
                <a:tc>
                  <a:txBody>
                    <a:bodyPr/>
                    <a:lstStyle/>
                    <a:p>
                      <a:r>
                        <a:rPr lang="en-IN" sz="1600" dirty="0">
                          <a:latin typeface="Times New Roman" panose="02020603050405020304" pitchFamily="18" charset="0"/>
                          <a:cs typeface="Times New Roman" panose="02020603050405020304" pitchFamily="18" charset="0"/>
                        </a:rPr>
                        <a:t>2.</a:t>
                      </a:r>
                    </a:p>
                  </a:txBody>
                  <a:tcPr/>
                </a:tc>
                <a:tc>
                  <a:txBody>
                    <a:bodyPr/>
                    <a:lstStyle/>
                    <a:p>
                      <a:r>
                        <a:rPr lang="en-IN" sz="1600" b="0" dirty="0">
                          <a:latin typeface="Times New Roman" panose="02020603050405020304" pitchFamily="18" charset="0"/>
                          <a:cs typeface="Times New Roman" panose="02020603050405020304" pitchFamily="18" charset="0"/>
                        </a:rPr>
                        <a:t>A Review of Epileptic Seizure Detection Using Machine Learning Classifiers (2020)</a:t>
                      </a:r>
                    </a:p>
                  </a:txBody>
                  <a:tcPr/>
                </a:tc>
                <a:tc>
                  <a:txBody>
                    <a:bodyPr/>
                    <a:lstStyle/>
                    <a:p>
                      <a:pPr marL="0" indent="0">
                        <a:buFont typeface="Arial" panose="020B0604020202020204" pitchFamily="34" charset="0"/>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Machine Learning (ML) Classifiers: Decision Trees, Support Vector Machines (SVM), k-Nearest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Neighbors</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(KNN), and Random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Forest.Statistical</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Features-Based Classification: Uses handcrafted features like wavelet transform, power spectral density, and entropy.</a:t>
                      </a:r>
                    </a:p>
                    <a:p>
                      <a:pPr marL="0" indent="0">
                        <a:buFont typeface="Arial" panose="020B0604020202020204" pitchFamily="34" charset="0"/>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Black-Box vs. Non-Black-Box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Approaches:Black-box</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models (e.g., Neural Networks) provide high accuracy but lack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explainability.Non</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-black-box models (e.g., Decision Trees, SVM) offer interpretability but may have lower accuracy.</a:t>
                      </a:r>
                    </a:p>
                  </a:txBody>
                  <a:tcPr/>
                </a:tc>
                <a:tc>
                  <a:txBody>
                    <a:bodyPr/>
                    <a:lstStyle/>
                    <a:p>
                      <a:r>
                        <a:rPr lang="en-IN" sz="1600" dirty="0">
                          <a:latin typeface="Times New Roman" panose="02020603050405020304" pitchFamily="18" charset="0"/>
                          <a:cs typeface="Times New Roman" panose="02020603050405020304" pitchFamily="18" charset="0"/>
                        </a:rPr>
                        <a:t>ML-based approaches require manual feature extraction, which can affect </a:t>
                      </a:r>
                      <a:r>
                        <a:rPr lang="en-IN" sz="1600" dirty="0" err="1">
                          <a:latin typeface="Times New Roman" panose="02020603050405020304" pitchFamily="18" charset="0"/>
                          <a:cs typeface="Times New Roman" panose="02020603050405020304" pitchFamily="18" charset="0"/>
                        </a:rPr>
                        <a:t>accuracy.Selecting</a:t>
                      </a:r>
                      <a:r>
                        <a:rPr lang="en-IN" sz="1600" dirty="0">
                          <a:latin typeface="Times New Roman" panose="02020603050405020304" pitchFamily="18" charset="0"/>
                          <a:cs typeface="Times New Roman" panose="02020603050405020304" pitchFamily="18" charset="0"/>
                        </a:rPr>
                        <a:t> the right classifier and feature set is crucial for performance. EEG signals are high-dimensional, non-stationary, and noisy, making feature selection difficult.</a:t>
                      </a:r>
                    </a:p>
                  </a:txBody>
                  <a:tcPr/>
                </a:tc>
                <a:extLst>
                  <a:ext uri="{0D108BD9-81ED-4DB2-BD59-A6C34878D82A}">
                    <a16:rowId xmlns:a16="http://schemas.microsoft.com/office/drawing/2014/main" val="310870638"/>
                  </a:ext>
                </a:extLst>
              </a:tr>
            </a:tbl>
          </a:graphicData>
        </a:graphic>
      </p:graphicFrame>
      <p:sp>
        <p:nvSpPr>
          <p:cNvPr id="6" name="TextBox 5">
            <a:extLst>
              <a:ext uri="{FF2B5EF4-FFF2-40B4-BE49-F238E27FC236}">
                <a16:creationId xmlns:a16="http://schemas.microsoft.com/office/drawing/2014/main" id="{597F9433-3C61-69B8-A79E-CA668ABAB3C5}"/>
              </a:ext>
            </a:extLst>
          </p:cNvPr>
          <p:cNvSpPr txBox="1"/>
          <p:nvPr/>
        </p:nvSpPr>
        <p:spPr>
          <a:xfrm>
            <a:off x="822652" y="411814"/>
            <a:ext cx="6096000" cy="523220"/>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22147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EF3B-AB75-8E7B-BA28-34834BB86A8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6807B46-359E-54F8-EDB5-A83FA018B9BB}"/>
              </a:ext>
            </a:extLst>
          </p:cNvPr>
          <p:cNvGraphicFramePr>
            <a:graphicFrameLocks noGrp="1"/>
          </p:cNvGraphicFramePr>
          <p:nvPr>
            <p:extLst>
              <p:ext uri="{D42A27DB-BD31-4B8C-83A1-F6EECF244321}">
                <p14:modId xmlns:p14="http://schemas.microsoft.com/office/powerpoint/2010/main" val="2005036792"/>
              </p:ext>
            </p:extLst>
          </p:nvPr>
        </p:nvGraphicFramePr>
        <p:xfrm>
          <a:off x="740676" y="1179869"/>
          <a:ext cx="10428707" cy="3638236"/>
        </p:xfrm>
        <a:graphic>
          <a:graphicData uri="http://schemas.openxmlformats.org/drawingml/2006/table">
            <a:tbl>
              <a:tblPr firstRow="1" bandRow="1">
                <a:tableStyleId>{8799B23B-EC83-4686-B30A-512413B5E67A}</a:tableStyleId>
              </a:tblPr>
              <a:tblGrid>
                <a:gridCol w="997444">
                  <a:extLst>
                    <a:ext uri="{9D8B030D-6E8A-4147-A177-3AD203B41FA5}">
                      <a16:colId xmlns:a16="http://schemas.microsoft.com/office/drawing/2014/main" val="3235345017"/>
                    </a:ext>
                  </a:extLst>
                </a:gridCol>
                <a:gridCol w="2184175">
                  <a:extLst>
                    <a:ext uri="{9D8B030D-6E8A-4147-A177-3AD203B41FA5}">
                      <a16:colId xmlns:a16="http://schemas.microsoft.com/office/drawing/2014/main" val="3052508308"/>
                    </a:ext>
                  </a:extLst>
                </a:gridCol>
                <a:gridCol w="4688285">
                  <a:extLst>
                    <a:ext uri="{9D8B030D-6E8A-4147-A177-3AD203B41FA5}">
                      <a16:colId xmlns:a16="http://schemas.microsoft.com/office/drawing/2014/main" val="1493071576"/>
                    </a:ext>
                  </a:extLst>
                </a:gridCol>
                <a:gridCol w="2558803">
                  <a:extLst>
                    <a:ext uri="{9D8B030D-6E8A-4147-A177-3AD203B41FA5}">
                      <a16:colId xmlns:a16="http://schemas.microsoft.com/office/drawing/2014/main" val="505895233"/>
                    </a:ext>
                  </a:extLst>
                </a:gridCol>
              </a:tblGrid>
              <a:tr h="247068">
                <a:tc>
                  <a:txBody>
                    <a:bodyPr/>
                    <a:lstStyle/>
                    <a:p>
                      <a:pPr algn="l"/>
                      <a:r>
                        <a:rPr lang="en-IN" sz="1600" dirty="0">
                          <a:latin typeface="Times New Roman" panose="02020603050405020304" pitchFamily="18" charset="0"/>
                          <a:cs typeface="Times New Roman" panose="02020603050405020304" pitchFamily="18" charset="0"/>
                        </a:rPr>
                        <a:t>S.No</a:t>
                      </a:r>
                    </a:p>
                  </a:txBody>
                  <a:tcPr/>
                </a:tc>
                <a:tc>
                  <a:txBody>
                    <a:bodyPr/>
                    <a:lstStyle/>
                    <a:p>
                      <a:pPr algn="ctr"/>
                      <a:r>
                        <a:rPr lang="en-IN" sz="1600" dirty="0">
                          <a:latin typeface="Times New Roman" panose="02020603050405020304" pitchFamily="18" charset="0"/>
                          <a:cs typeface="Times New Roman" panose="02020603050405020304" pitchFamily="18" charset="0"/>
                        </a:rPr>
                        <a:t>Name of the paper </a:t>
                      </a:r>
                    </a:p>
                  </a:txBody>
                  <a:tcPr/>
                </a:tc>
                <a:tc>
                  <a:txBody>
                    <a:bodyPr/>
                    <a:lstStyle/>
                    <a:p>
                      <a:pPr algn="ctr"/>
                      <a:r>
                        <a:rPr lang="en-IN" sz="1600" dirty="0">
                          <a:latin typeface="Times New Roman" panose="02020603050405020304" pitchFamily="18" charset="0"/>
                          <a:cs typeface="Times New Roman" panose="02020603050405020304" pitchFamily="18" charset="0"/>
                        </a:rPr>
                        <a:t>Methods Used </a:t>
                      </a:r>
                    </a:p>
                  </a:txBody>
                  <a:tcPr/>
                </a:tc>
                <a:tc>
                  <a:txBody>
                    <a:bodyPr/>
                    <a:lstStyle/>
                    <a:p>
                      <a:pPr algn="ctr"/>
                      <a:r>
                        <a:rPr lang="en-IN" sz="1600" dirty="0">
                          <a:latin typeface="Times New Roman" panose="02020603050405020304" pitchFamily="18" charset="0"/>
                          <a:cs typeface="Times New Roman" panose="02020603050405020304" pitchFamily="18" charset="0"/>
                        </a:rPr>
                        <a:t>Inference </a:t>
                      </a:r>
                    </a:p>
                  </a:txBody>
                  <a:tcPr/>
                </a:tc>
                <a:extLst>
                  <a:ext uri="{0D108BD9-81ED-4DB2-BD59-A6C34878D82A}">
                    <a16:rowId xmlns:a16="http://schemas.microsoft.com/office/drawing/2014/main" val="2433816696"/>
                  </a:ext>
                </a:extLst>
              </a:tr>
              <a:tr h="3302956">
                <a:tc>
                  <a:txBody>
                    <a:bodyPr/>
                    <a:lstStyle/>
                    <a:p>
                      <a:r>
                        <a:rPr lang="en-US" sz="1600" dirty="0">
                          <a:latin typeface="Times New Roman" panose="02020603050405020304" pitchFamily="18" charset="0"/>
                          <a:ea typeface="Tahoma" panose="020B0604030504040204" pitchFamily="34" charset="0"/>
                          <a:cs typeface="Times New Roman" panose="02020603050405020304" pitchFamily="18" charset="0"/>
                        </a:rPr>
                        <a:t>3.</a:t>
                      </a:r>
                    </a:p>
                  </a:txBody>
                  <a:tcPr/>
                </a:tc>
                <a:tc>
                  <a:txBody>
                    <a:bodyPr/>
                    <a:lstStyle/>
                    <a:p>
                      <a:pPr algn="l"/>
                      <a:r>
                        <a:rPr lang="en-IN" sz="1600" kern="1200" dirty="0">
                          <a:solidFill>
                            <a:schemeClr val="tx1"/>
                          </a:solidFill>
                          <a:effectLst/>
                          <a:latin typeface="Times New Roman" panose="02020603050405020304" pitchFamily="18" charset="0"/>
                          <a:ea typeface="+mn-ea"/>
                          <a:cs typeface="Times New Roman" panose="02020603050405020304" pitchFamily="18" charset="0"/>
                        </a:rPr>
                        <a:t> EEG sound analysis using classical machine learning algorithms and convolutional neural networks </a:t>
                      </a:r>
                      <a:endParaRPr lang="en-IN" sz="1600" dirty="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kern="1200" dirty="0">
                          <a:solidFill>
                            <a:schemeClr val="tx1"/>
                          </a:solidFill>
                          <a:effectLst/>
                          <a:latin typeface="Times New Roman" panose="02020603050405020304" pitchFamily="18" charset="0"/>
                          <a:ea typeface="+mn-ea"/>
                          <a:cs typeface="Times New Roman" panose="02020603050405020304" pitchFamily="18" charset="0"/>
                        </a:rPr>
                        <a:t>Their research pointed out the capacity of CNNs to extract spatial and temporal features from EEG signals, leading to improved classification performance. They also showed that the combination of traditional methods with CNNs can achieve significant improvements in seizure detection accuracy.</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indent="0">
                        <a:buFont typeface="Arial" panose="020B0604020202020204" pitchFamily="34" charset="0"/>
                        <a:buNone/>
                      </a:pPr>
                      <a:r>
                        <a:rPr lang="en-US" sz="1600" dirty="0"/>
                        <a:t>By integrating classical machine learning techniques with CNN-based approaches, the researchers achieved enhanced classification performance, indicating that hybrid models can offer a promising path for improving the reliability and accuracy of EEG-based seizure detection systems.</a:t>
                      </a:r>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674009870"/>
                  </a:ext>
                </a:extLst>
              </a:tr>
            </a:tbl>
          </a:graphicData>
        </a:graphic>
      </p:graphicFrame>
      <p:sp>
        <p:nvSpPr>
          <p:cNvPr id="6" name="TextBox 5">
            <a:extLst>
              <a:ext uri="{FF2B5EF4-FFF2-40B4-BE49-F238E27FC236}">
                <a16:creationId xmlns:a16="http://schemas.microsoft.com/office/drawing/2014/main" id="{DA864AC0-18E8-235A-00C1-61E7ED95CB85}"/>
              </a:ext>
            </a:extLst>
          </p:cNvPr>
          <p:cNvSpPr txBox="1"/>
          <p:nvPr/>
        </p:nvSpPr>
        <p:spPr>
          <a:xfrm>
            <a:off x="740676" y="480989"/>
            <a:ext cx="6096000" cy="523220"/>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636284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3748</Words>
  <Application>Microsoft Office PowerPoint</Application>
  <PresentationFormat>Widescreen</PresentationFormat>
  <Paragraphs>207</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Algerian</vt:lpstr>
      <vt:lpstr>Arial</vt:lpstr>
      <vt:lpstr>Arial Unicode MS</vt:lpstr>
      <vt:lpstr>Calibri</vt:lpstr>
      <vt:lpstr>Calibri Light</vt:lpstr>
      <vt:lpstr>Times New Roman</vt:lpstr>
      <vt:lpstr>Office Theme</vt:lpstr>
      <vt:lpstr>  EPILEPTIC SEIZURE DETECTION  </vt:lpstr>
      <vt:lpstr> 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vt:lpstr>
      <vt:lpstr>Feature Extraction:</vt:lpstr>
      <vt:lpstr>PowerPoint Presentation</vt:lpstr>
      <vt:lpstr>Training and Spliting:</vt:lpstr>
      <vt:lpstr>Model Selection:</vt:lpstr>
      <vt:lpstr>Accuracy &amp; Confusion Matrix:</vt:lpstr>
      <vt:lpstr>TESTED RESULTS OF ML:</vt:lpstr>
      <vt:lpstr>INTRODUCTION TO DEEP LEARNING:</vt:lpstr>
      <vt:lpstr>Block Diagram of DL:</vt:lpstr>
      <vt:lpstr>General Steps for All Deep Learning Models:</vt:lpstr>
      <vt:lpstr>INDIVIDUAL MODEL STEPS:</vt:lpstr>
      <vt:lpstr>PowerPoint Presentation</vt:lpstr>
      <vt:lpstr>1D-CNN:</vt:lpstr>
      <vt:lpstr>1D CNN:</vt:lpstr>
      <vt:lpstr>TESTED RESULTS FOR 1D CNN:</vt:lpstr>
      <vt:lpstr>LSTM:</vt:lpstr>
      <vt:lpstr>PowerPoint Presentation</vt:lpstr>
      <vt:lpstr>PowerPoint Presentation</vt:lpstr>
      <vt:lpstr>Classification report &amp; confusion matrix:</vt:lpstr>
      <vt:lpstr>PowerPoint Presentation</vt:lpstr>
      <vt:lpstr>  Classification report &amp; Confusion matrix:</vt:lpstr>
      <vt:lpstr>TESTED RESULTS FOR 1D CNN+GRU</vt:lpstr>
      <vt:lpstr>1DCNN+LSTM:</vt:lpstr>
      <vt:lpstr>1DCNN+LSTM:</vt:lpstr>
      <vt:lpstr>TESTED RESULTS FOR 1DCNN+LSTM:</vt:lpstr>
      <vt:lpstr>Custom 2D-CNN:</vt:lpstr>
      <vt:lpstr> CUSTOM 2D CNN:</vt:lpstr>
      <vt:lpstr>TESTED RESULTS FOR 2D CNN:</vt:lpstr>
      <vt:lpstr>PowerPoint Presentation</vt:lpstr>
      <vt:lpstr>      Classification report &amp; confusion matrix:</vt:lpstr>
      <vt:lpstr>TESTED RESULTS FOR 2D CNN(RESNET-18):</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EPILEPTIC SEIZURE DETECTION  First Review</dc:title>
  <dc:creator>Clementena J</dc:creator>
  <cp:lastModifiedBy>CLEMENTENA J</cp:lastModifiedBy>
  <cp:revision>49</cp:revision>
  <dcterms:created xsi:type="dcterms:W3CDTF">2025-02-02T04:13:52Z</dcterms:created>
  <dcterms:modified xsi:type="dcterms:W3CDTF">2025-07-28T15:32:31Z</dcterms:modified>
</cp:coreProperties>
</file>